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924" r:id="rId2"/>
    <p:sldId id="640" r:id="rId3"/>
    <p:sldId id="926" r:id="rId4"/>
    <p:sldId id="928" r:id="rId5"/>
    <p:sldId id="929" r:id="rId6"/>
    <p:sldId id="976" r:id="rId7"/>
    <p:sldId id="977" r:id="rId8"/>
    <p:sldId id="978" r:id="rId9"/>
    <p:sldId id="979" r:id="rId10"/>
    <p:sldId id="756" r:id="rId11"/>
    <p:sldId id="762" r:id="rId12"/>
    <p:sldId id="930" r:id="rId13"/>
    <p:sldId id="939" r:id="rId14"/>
    <p:sldId id="1004" r:id="rId15"/>
    <p:sldId id="931" r:id="rId16"/>
    <p:sldId id="1003" r:id="rId17"/>
    <p:sldId id="964" r:id="rId18"/>
    <p:sldId id="1002" r:id="rId19"/>
    <p:sldId id="932" r:id="rId20"/>
    <p:sldId id="969" r:id="rId21"/>
    <p:sldId id="967" r:id="rId22"/>
    <p:sldId id="971" r:id="rId23"/>
    <p:sldId id="966" r:id="rId24"/>
    <p:sldId id="933" r:id="rId25"/>
    <p:sldId id="962" r:id="rId26"/>
    <p:sldId id="982" r:id="rId27"/>
    <p:sldId id="983" r:id="rId28"/>
    <p:sldId id="984" r:id="rId29"/>
    <p:sldId id="985" r:id="rId30"/>
    <p:sldId id="986" r:id="rId31"/>
    <p:sldId id="1006" r:id="rId32"/>
    <p:sldId id="987" r:id="rId33"/>
    <p:sldId id="988" r:id="rId34"/>
    <p:sldId id="989" r:id="rId35"/>
    <p:sldId id="990" r:id="rId36"/>
    <p:sldId id="991" r:id="rId37"/>
    <p:sldId id="992" r:id="rId38"/>
    <p:sldId id="993" r:id="rId39"/>
    <p:sldId id="994" r:id="rId40"/>
    <p:sldId id="1007" r:id="rId41"/>
    <p:sldId id="996" r:id="rId42"/>
    <p:sldId id="997" r:id="rId43"/>
    <p:sldId id="998" r:id="rId44"/>
    <p:sldId id="999" r:id="rId45"/>
    <p:sldId id="1001" r:id="rId46"/>
    <p:sldId id="938" r:id="rId47"/>
    <p:sldId id="943" r:id="rId48"/>
    <p:sldId id="945" r:id="rId49"/>
    <p:sldId id="946" r:id="rId50"/>
    <p:sldId id="947" r:id="rId51"/>
    <p:sldId id="948" r:id="rId52"/>
    <p:sldId id="949" r:id="rId53"/>
    <p:sldId id="950" r:id="rId54"/>
    <p:sldId id="951" r:id="rId55"/>
    <p:sldId id="952" r:id="rId56"/>
    <p:sldId id="955" r:id="rId57"/>
    <p:sldId id="957" r:id="rId58"/>
    <p:sldId id="958" r:id="rId59"/>
    <p:sldId id="944" r:id="rId60"/>
    <p:sldId id="960" r:id="rId61"/>
    <p:sldId id="959" r:id="rId62"/>
    <p:sldId id="1005" r:id="rId63"/>
    <p:sldId id="963" r:id="rId64"/>
  </p:sldIdLst>
  <p:sldSz cx="9144000" cy="6858000" type="screen4x3"/>
  <p:notesSz cx="6769100" cy="9906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900"/>
    <a:srgbClr val="FF3300"/>
    <a:srgbClr val="F8F8F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9" autoAdjust="0"/>
    <p:restoredTop sz="77279" autoAdjust="0"/>
  </p:normalViewPr>
  <p:slideViewPr>
    <p:cSldViewPr snapToGrid="0">
      <p:cViewPr varScale="1">
        <p:scale>
          <a:sx n="125" d="100"/>
          <a:sy n="125" d="100"/>
        </p:scale>
        <p:origin x="271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6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176" y="1902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B2E77B0-6113-DD4D-B88C-A3131B1619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74175"/>
            <a:ext cx="676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r>
              <a:rPr lang="en-US" dirty="0"/>
              <a:t>INFS4205/7205 Spatial and Multimedia Databases </a:t>
            </a:r>
          </a:p>
          <a:p>
            <a:pPr>
              <a:defRPr/>
            </a:pPr>
            <a:r>
              <a:rPr lang="en-US" dirty="0"/>
              <a:t>© University of Queensland</a:t>
            </a:r>
          </a:p>
        </p:txBody>
      </p:sp>
    </p:spTree>
    <p:extLst>
      <p:ext uri="{BB962C8B-B14F-4D97-AF65-F5344CB8AC3E}">
        <p14:creationId xmlns:p14="http://schemas.microsoft.com/office/powerpoint/2010/main" val="42492392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705350"/>
            <a:ext cx="49625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40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62BC09-C70A-CF4D-936A-BC15CE9E1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384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65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T-dimension unbounded: leading to severe overlapping of all boxes (at least on this dimension)</a:t>
            </a:r>
          </a:p>
          <a:p>
            <a:endParaRPr lang="en-US" dirty="0"/>
          </a:p>
          <a:p>
            <a:r>
              <a:rPr lang="en-US" dirty="0"/>
              <a:t>Box-bad-for-line: even more so in 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2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9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29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LCSS(‘</a:t>
            </a:r>
            <a:r>
              <a:rPr lang="en-AU" dirty="0" err="1"/>
              <a:t>abcde</a:t>
            </a:r>
            <a:r>
              <a:rPr lang="en-AU" dirty="0"/>
              <a:t>’,’</a:t>
            </a:r>
            <a:r>
              <a:rPr lang="en-AU" dirty="0" err="1"/>
              <a:t>bd</a:t>
            </a:r>
            <a:r>
              <a:rPr lang="en-AU" dirty="0"/>
              <a:t>’) = ‘</a:t>
            </a:r>
            <a:r>
              <a:rPr lang="en-AU" dirty="0" err="1"/>
              <a:t>bd</a:t>
            </a:r>
            <a:r>
              <a:rPr lang="en-AU" dirty="0"/>
              <a:t>’     LCSS(‘</a:t>
            </a:r>
            <a:r>
              <a:rPr lang="en-AU" dirty="0" err="1"/>
              <a:t>abc</a:t>
            </a:r>
            <a:r>
              <a:rPr lang="en-AU" dirty="0"/>
              <a:t>’,’</a:t>
            </a:r>
            <a:r>
              <a:rPr lang="en-AU" dirty="0" err="1"/>
              <a:t>acb</a:t>
            </a:r>
            <a:r>
              <a:rPr lang="en-AU" dirty="0"/>
              <a:t>’) = ‘ab’ or ‘ac’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47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7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RLE: 12W1B3C</a:t>
            </a:r>
          </a:p>
          <a:p>
            <a:endParaRPr lang="en-US" dirty="0"/>
          </a:p>
          <a:p>
            <a:r>
              <a:rPr lang="en-US" dirty="0"/>
              <a:t>Bit vector: considering data as binary bits and then use compressing methods such as RLE</a:t>
            </a:r>
          </a:p>
          <a:p>
            <a:endParaRPr lang="en-US" dirty="0"/>
          </a:p>
          <a:p>
            <a:r>
              <a:rPr lang="en-US" dirty="0"/>
              <a:t>Dictionary</a:t>
            </a:r>
            <a:r>
              <a:rPr lang="en-US" baseline="0" dirty="0"/>
              <a:t> encoding: have a dictionary of (frequent-strings, code) and then use code to represent strings</a:t>
            </a:r>
          </a:p>
          <a:p>
            <a:endParaRPr lang="en-US" baseline="0" dirty="0"/>
          </a:p>
          <a:p>
            <a:r>
              <a:rPr lang="en-US" baseline="0" dirty="0"/>
              <a:t>Frame of reference encoding (delta encoding): replace several large numbers by the first number followed by deltas</a:t>
            </a:r>
          </a:p>
          <a:p>
            <a:endParaRPr lang="en-US" baseline="0" dirty="0"/>
          </a:p>
          <a:p>
            <a:r>
              <a:rPr lang="en-US" baseline="0" dirty="0"/>
              <a:t>Differential encoding: using deltas (and escape sequence: not to record the numbers for short runs)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5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Times New Roman" pitchFamily="-106" charset="0"/>
                <a:ea typeface="ＭＳ Ｐゴシック" pitchFamily="-106" charset="-128"/>
                <a:cs typeface="ＭＳ Ｐゴシック" pitchFamily="-106" charset="-128"/>
              </a:rPr>
              <a:t>Mathematically, frame-of-reference and delta coding use the same principle: we apply an invertible transformation that maps a set of (relatively) large integers to mostly smaller integers.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87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DB192-F7A3-8C4B-888A-F83C2526C9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58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1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4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08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72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3M points/min -&gt; peak</a:t>
            </a:r>
            <a:r>
              <a:rPr lang="en-US" baseline="0" dirty="0"/>
              <a:t> hours 10M/min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BB77A-E57B-4B20-AB6B-FDB096C32752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0516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0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97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97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2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9388"/>
            <a:ext cx="7556500" cy="1116012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23585"/>
            <a:ext cx="6122894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t>INFS4205/7205: Spatial and Multimedia Databases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10" Type="http://schemas.openxmlformats.org/officeDocument/2006/relationships/image" Target="../media/image7.wmf"/><Relationship Id="rId9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m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479965" y="4581128"/>
            <a:ext cx="6359236" cy="933450"/>
          </a:xfrm>
        </p:spPr>
        <p:txBody>
          <a:bodyPr>
            <a:normAutofit fontScale="90000"/>
          </a:bodyPr>
          <a:lstStyle/>
          <a:p>
            <a:pPr algn="r"/>
            <a:r>
              <a:rPr lang="en-US" sz="1800" dirty="0"/>
              <a:t>INFS4205/7205 </a:t>
            </a:r>
            <a:r>
              <a:rPr lang="en-AU" sz="1800" dirty="0"/>
              <a:t>Advanced Techniques for High Dimensional Data</a:t>
            </a:r>
            <a:br>
              <a:rPr lang="en-US" sz="2400" dirty="0"/>
            </a:br>
            <a:r>
              <a:rPr lang="en-US" altLang="zh-CN" dirty="0"/>
              <a:t>Managing Spatiotemporal Data</a:t>
            </a:r>
            <a:endParaRPr lang="en-US" dirty="0"/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9963" y="242888"/>
            <a:ext cx="554037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5119A3D-DC9D-274B-9BA2-4EE890C6C18F}" type="slidenum">
              <a:rPr lang="en-US"/>
              <a:pPr/>
              <a:t>1</a:t>
            </a:fld>
            <a:endParaRPr lang="en-US"/>
          </a:p>
        </p:txBody>
      </p:sp>
      <p:sp>
        <p:nvSpPr>
          <p:cNvPr id="10" name="Subtitle 6">
            <a:extLst>
              <a:ext uri="{FF2B5EF4-FFF2-40B4-BE49-F238E27FC236}">
                <a16:creationId xmlns:a16="http://schemas.microsoft.com/office/drawing/2014/main" id="{55C6B643-80C3-4FED-B5FB-05A0428B7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512" y="5775196"/>
            <a:ext cx="6334510" cy="1110206"/>
          </a:xfr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</a:pPr>
            <a:r>
              <a:rPr lang="en-AU" sz="1800" dirty="0">
                <a:solidFill>
                  <a:srgbClr val="898989"/>
                </a:solidFill>
              </a:rPr>
              <a:t>By Prof Xiaofang Zhou, Dr Lei Li and Dr </a:t>
            </a:r>
            <a:r>
              <a:rPr lang="en-AU" sz="1800" b="1" dirty="0" err="1">
                <a:solidFill>
                  <a:srgbClr val="898989"/>
                </a:solidFill>
              </a:rPr>
              <a:t>Pingfu</a:t>
            </a:r>
            <a:r>
              <a:rPr lang="en-AU" sz="1800" b="1" dirty="0">
                <a:solidFill>
                  <a:srgbClr val="898989"/>
                </a:solidFill>
              </a:rPr>
              <a:t> Chao</a:t>
            </a:r>
          </a:p>
          <a:p>
            <a:pPr algn="r">
              <a:lnSpc>
                <a:spcPct val="90000"/>
              </a:lnSpc>
            </a:pPr>
            <a:r>
              <a:rPr lang="en-AU" sz="1800" dirty="0">
                <a:solidFill>
                  <a:srgbClr val="898989"/>
                </a:solidFill>
              </a:rPr>
              <a:t>The University of Queensland</a:t>
            </a:r>
            <a:endParaRPr lang="en-US" sz="18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8"/>
    </mc:Choice>
    <mc:Fallback xmlns="">
      <p:transition spd="slow" advTm="82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DED5-DFD4-534C-BCE7-EE5A7323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NavInfo</a:t>
            </a:r>
            <a:r>
              <a:rPr lang="en-US" dirty="0"/>
              <a:t> </a:t>
            </a:r>
            <a:r>
              <a:rPr lang="en-US" dirty="0" err="1"/>
              <a:t>DataHIVE</a:t>
            </a:r>
            <a:r>
              <a:rPr lang="en-US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minedata.cn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C1D29-425D-5B49-84CD-327B9550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98720F1-5E4A-8640-BC9A-4BA3B1B226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9307" y="1295400"/>
          <a:ext cx="860053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133">
                  <a:extLst>
                    <a:ext uri="{9D8B030D-6E8A-4147-A177-3AD203B41FA5}">
                      <a16:colId xmlns:a16="http://schemas.microsoft.com/office/drawing/2014/main" val="3238141052"/>
                    </a:ext>
                  </a:extLst>
                </a:gridCol>
                <a:gridCol w="2150133">
                  <a:extLst>
                    <a:ext uri="{9D8B030D-6E8A-4147-A177-3AD203B41FA5}">
                      <a16:colId xmlns:a16="http://schemas.microsoft.com/office/drawing/2014/main" val="1572047194"/>
                    </a:ext>
                  </a:extLst>
                </a:gridCol>
                <a:gridCol w="2150133">
                  <a:extLst>
                    <a:ext uri="{9D8B030D-6E8A-4147-A177-3AD203B41FA5}">
                      <a16:colId xmlns:a16="http://schemas.microsoft.com/office/drawing/2014/main" val="165618319"/>
                    </a:ext>
                  </a:extLst>
                </a:gridCol>
                <a:gridCol w="2150133">
                  <a:extLst>
                    <a:ext uri="{9D8B030D-6E8A-4147-A177-3AD203B41FA5}">
                      <a16:colId xmlns:a16="http://schemas.microsoft.com/office/drawing/2014/main" val="626881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608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Trajectories: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and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35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- taxis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res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27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- uber-like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Services POIs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55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- monitored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Culture POIs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Travel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5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- commercial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Commercial POIs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Land &amp; water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Operators’ 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747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- user generated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 POIs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 &amp; EEC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Workplace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0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Sensor/OBD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Travel POIs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Satellite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7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Perception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Street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09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3D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Roadside pictures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 districts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Laser point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0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boundaries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Road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56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Organization maps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Traffic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4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Traffic incidents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19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00">
        <p:fade/>
      </p:transition>
    </mc:Choice>
    <mc:Fallback xmlns="">
      <p:transition spd="med" advTm="8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B210AF-70FA-5445-8489-B4D81EE3D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302" y="179388"/>
            <a:ext cx="6696498" cy="66400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B0CEA4-279B-C344-A65B-45FB35E3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84ECF-C1C7-A243-B654-AFCEF6CF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681">
        <p:fade/>
      </p:transition>
    </mc:Choice>
    <mc:Fallback xmlns="">
      <p:transition spd="med" advTm="6568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Understanding, monitoring, predicting mobility patterns</a:t>
            </a:r>
          </a:p>
          <a:p>
            <a:pPr lvl="1"/>
            <a:r>
              <a:rPr lang="en-US" dirty="0"/>
              <a:t>…from very large amount of movement data in real-time</a:t>
            </a:r>
          </a:p>
          <a:p>
            <a:r>
              <a:rPr lang="en-US" dirty="0"/>
              <a:t>Some examples</a:t>
            </a:r>
          </a:p>
          <a:p>
            <a:pPr lvl="1"/>
            <a:r>
              <a:rPr lang="en-US" dirty="0"/>
              <a:t>Finding the nearest businesses or services</a:t>
            </a:r>
          </a:p>
          <a:p>
            <a:pPr lvl="1"/>
            <a:r>
              <a:rPr lang="en-US" dirty="0"/>
              <a:t>Location/movement-based event/service recommendations, alerts (sales, traffic jam, warnings…) and information push (e.g., advertisement)</a:t>
            </a:r>
          </a:p>
          <a:p>
            <a:pPr lvl="1"/>
            <a:r>
              <a:rPr lang="en-US" dirty="0"/>
              <a:t>Resource tracking and scheduling (e.g., for fleet management)</a:t>
            </a:r>
          </a:p>
          <a:p>
            <a:pPr lvl="1"/>
            <a:r>
              <a:rPr lang="en-US" dirty="0"/>
              <a:t>Safe drivers (e.g., for insurance industry)</a:t>
            </a:r>
          </a:p>
          <a:p>
            <a:pPr lvl="1"/>
            <a:r>
              <a:rPr lang="en-US" dirty="0"/>
              <a:t>Data-driven ITS (Intelligent Transportation System), urban planning and smart cities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26"/>
    </mc:Choice>
    <mc:Fallback xmlns="">
      <p:transition spd="slow" advTm="22212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Moving objects data </a:t>
            </a:r>
            <a:r>
              <a:rPr lang="en-US" dirty="0"/>
              <a:t>concern the current and future locations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Spatial trajectory data </a:t>
            </a:r>
            <a:r>
              <a:rPr lang="en-US" dirty="0"/>
              <a:t>is the movement history of moving objects</a:t>
            </a:r>
          </a:p>
          <a:p>
            <a:r>
              <a:rPr lang="en-US" dirty="0"/>
              <a:t>A trajectory without the time dimension is also called a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3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66"/>
    </mc:Choice>
    <mc:Fallback xmlns="">
      <p:transition spd="slow" advTm="8166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Spatiotemporal Data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5E737-5408-ED4D-BA68-2D617427E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98970"/>
            <a:ext cx="8305800" cy="4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5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092"/>
    </mc:Choice>
    <mc:Fallback xmlns="">
      <p:transition spd="slow" advTm="71909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Spatiotemporal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point/range queries are useful</a:t>
            </a:r>
          </a:p>
          <a:p>
            <a:pPr lvl="1"/>
            <a:r>
              <a:rPr lang="en-US" dirty="0"/>
              <a:t>Spatiotemporal point/window queries: a combination of timestamp/time interval and spatial point/region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To find where an object is at time </a:t>
            </a:r>
            <a:r>
              <a:rPr lang="en-US" i="1" dirty="0"/>
              <a:t>t</a:t>
            </a:r>
            <a:endParaRPr lang="en-US" dirty="0"/>
          </a:p>
          <a:p>
            <a:pPr lvl="2"/>
            <a:r>
              <a:rPr lang="en-US" dirty="0"/>
              <a:t>To find all the objects at/near location </a:t>
            </a:r>
            <a:r>
              <a:rPr lang="en-US" i="1" dirty="0"/>
              <a:t>p</a:t>
            </a:r>
            <a:r>
              <a:rPr lang="en-US" dirty="0"/>
              <a:t> at time </a:t>
            </a:r>
            <a:r>
              <a:rPr lang="en-US" i="1" dirty="0"/>
              <a:t>t</a:t>
            </a:r>
            <a:endParaRPr lang="en-US" dirty="0"/>
          </a:p>
          <a:p>
            <a:pPr lvl="2"/>
            <a:r>
              <a:rPr lang="en-US" dirty="0"/>
              <a:t>To find all objects inside a given region during a given period…</a:t>
            </a:r>
          </a:p>
          <a:p>
            <a:pPr lvl="2"/>
            <a:endParaRPr lang="en-US" dirty="0"/>
          </a:p>
          <a:p>
            <a:r>
              <a:rPr lang="en-US" dirty="0"/>
              <a:t>Query can also take a trajectory as an input</a:t>
            </a:r>
          </a:p>
          <a:p>
            <a:pPr lvl="1"/>
            <a:r>
              <a:rPr lang="en-US" dirty="0"/>
              <a:t>To find the nearest POI for a given trajectory</a:t>
            </a:r>
          </a:p>
          <a:p>
            <a:pPr lvl="1"/>
            <a:r>
              <a:rPr lang="en-US" dirty="0"/>
              <a:t>To find top-K most similar trajectories to a given trajectory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7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613"/>
    </mc:Choice>
    <mc:Fallback xmlns="">
      <p:transition spd="slow" advTm="19661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Spatiotemporal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challenging queries</a:t>
            </a:r>
          </a:p>
          <a:p>
            <a:pPr lvl="1"/>
            <a:r>
              <a:rPr lang="en-US" dirty="0"/>
              <a:t>Monitoring queries: also called continuous queries</a:t>
            </a:r>
          </a:p>
          <a:p>
            <a:pPr lvl="1"/>
            <a:r>
              <a:rPr lang="en-US" dirty="0"/>
              <a:t>Predicative queries: at a future point of time</a:t>
            </a:r>
          </a:p>
          <a:p>
            <a:r>
              <a:rPr lang="en-US" dirty="0"/>
              <a:t>Data analytics queries</a:t>
            </a:r>
          </a:p>
          <a:p>
            <a:pPr lvl="1"/>
            <a:r>
              <a:rPr lang="en-US" dirty="0"/>
              <a:t>To find trajectory clusters</a:t>
            </a:r>
          </a:p>
          <a:p>
            <a:pPr lvl="1"/>
            <a:r>
              <a:rPr lang="en-US" dirty="0"/>
              <a:t>To find where traffic jams could occur in the next 30 minutes</a:t>
            </a:r>
          </a:p>
          <a:p>
            <a:pPr lvl="1"/>
            <a:r>
              <a:rPr lang="en-US" dirty="0"/>
              <a:t>To find where people come from to a given region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DE0CC-B15B-AD41-9EB6-A645F97C5A8B}"/>
              </a:ext>
            </a:extLst>
          </p:cNvPr>
          <p:cNvSpPr/>
          <p:nvPr/>
        </p:nvSpPr>
        <p:spPr>
          <a:xfrm>
            <a:off x="1344708" y="6248400"/>
            <a:ext cx="7515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s-IS" sz="1800" i="1" dirty="0">
                <a:solidFill>
                  <a:srgbClr val="FF9900"/>
                </a:solidFill>
                <a:latin typeface="+mj-lt"/>
              </a:rPr>
              <a:t>…can you give soe examples for each type of queries?</a:t>
            </a:r>
            <a:endParaRPr lang="en-US" sz="1800" i="1" dirty="0">
              <a:solidFill>
                <a:srgbClr val="FF99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190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000"/>
    </mc:Choice>
    <mc:Fallback xmlns="">
      <p:transition spd="slow" advTm="23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Continuous NN 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is the nearest petrol station?</a:t>
            </a:r>
          </a:p>
          <a:p>
            <a:r>
              <a:rPr lang="en-US" dirty="0"/>
              <a:t>Static NN query</a:t>
            </a:r>
          </a:p>
          <a:p>
            <a:pPr lvl="1"/>
            <a:r>
              <a:rPr lang="en-US" dirty="0"/>
              <a:t>Concerning a given location</a:t>
            </a:r>
          </a:p>
          <a:p>
            <a:pPr lvl="1"/>
            <a:r>
              <a:rPr lang="en-US" dirty="0"/>
              <a:t>Optimization goal: minimize the number of objects to be examined</a:t>
            </a:r>
          </a:p>
          <a:p>
            <a:r>
              <a:rPr lang="en-US" dirty="0"/>
              <a:t>Moving NN query</a:t>
            </a:r>
          </a:p>
          <a:p>
            <a:pPr lvl="1"/>
            <a:r>
              <a:rPr lang="en-US" dirty="0"/>
              <a:t>Concerning the current location which is moving</a:t>
            </a:r>
          </a:p>
          <a:p>
            <a:pPr lvl="1"/>
            <a:r>
              <a:rPr lang="en-US" dirty="0"/>
              <a:t>Optimization goal: minimize the number of calls to the NN algorithm</a:t>
            </a:r>
          </a:p>
          <a:p>
            <a:pPr lvl="2"/>
            <a:r>
              <a:rPr lang="en-US" dirty="0"/>
              <a:t>Safe region: the results don</a:t>
            </a:r>
            <a:r>
              <a:rPr lang="fr-FR" dirty="0"/>
              <a:t>’</a:t>
            </a:r>
            <a:r>
              <a:rPr lang="en-US" dirty="0"/>
              <a:t>t change within the region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67727" y="5925234"/>
            <a:ext cx="7515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s-IS" sz="1800" i="1" dirty="0">
                <a:solidFill>
                  <a:srgbClr val="FF9900"/>
                </a:solidFill>
                <a:latin typeface="+mj-lt"/>
              </a:rPr>
              <a:t>…p</a:t>
            </a:r>
            <a:r>
              <a:rPr lang="en-US" sz="1800" i="1" dirty="0" err="1">
                <a:solidFill>
                  <a:srgbClr val="FF9900"/>
                </a:solidFill>
                <a:latin typeface="+mj-lt"/>
              </a:rPr>
              <a:t>ath</a:t>
            </a:r>
            <a:r>
              <a:rPr lang="en-US" sz="1800" i="1" dirty="0">
                <a:solidFill>
                  <a:srgbClr val="FF9900"/>
                </a:solidFill>
                <a:latin typeface="+mj-lt"/>
              </a:rPr>
              <a:t> NN query: where is the nearest petrol station on my way from city to Surfer’s Paradise?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7691437" y="3771900"/>
            <a:ext cx="1168401" cy="596899"/>
          </a:xfrm>
          <a:prstGeom prst="wedgeEllipseCallout">
            <a:avLst>
              <a:gd name="adj1" fmla="val -81019"/>
              <a:gd name="adj2" fmla="val 578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85296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34"/>
    </mc:Choice>
    <mc:Fallback xmlns="">
      <p:transition spd="slow" advTm="9133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F3A2-E80C-3F4B-A15F-D1401CA5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Spatiotemporal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26A75-0541-CA43-BA2A-D7D566041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R-tree has been the most efficient and widely used general purpose spatial indexing structure, so let’s extend that for spatiotemporal data</a:t>
            </a:r>
          </a:p>
          <a:p>
            <a:r>
              <a:rPr lang="en-US" dirty="0"/>
              <a:t>What’s special now?</a:t>
            </a:r>
          </a:p>
          <a:p>
            <a:pPr lvl="1"/>
            <a:r>
              <a:rPr lang="en-US" dirty="0"/>
              <a:t>The time dimension increases monotonically and unbounded</a:t>
            </a:r>
          </a:p>
          <a:p>
            <a:pPr lvl="1"/>
            <a:r>
              <a:rPr lang="en-US" dirty="0"/>
              <a:t>An object can have a long sequence of locations (i.e., points), and those locations which are temporally close to each other are often spatially close too</a:t>
            </a:r>
          </a:p>
          <a:p>
            <a:pPr lvl="1"/>
            <a:r>
              <a:rPr lang="en-US" dirty="0"/>
              <a:t>MBR has been used as the foundation for R-tress, but now the MBR for an object or a group of objects either changes over time or occupies a huge space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616AA-8E5C-3140-A265-BF88D49B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73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79"/>
    </mc:Choice>
    <mc:Fallback xmlns="">
      <p:transition spd="slow" advTm="17897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R-tree?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475" y="1295400"/>
                <a:ext cx="3959226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Adding time as another dimension</a:t>
                </a:r>
              </a:p>
              <a:p>
                <a:pPr lvl="1"/>
                <a:r>
                  <a:rPr lang="en-US" dirty="0"/>
                  <a:t>Conceptually simple: 2D for the spatial dimension + 1D for the temporal dimension</a:t>
                </a:r>
              </a:p>
              <a:p>
                <a:pPr lvl="1"/>
                <a:r>
                  <a:rPr lang="en-US" dirty="0"/>
                  <a:t>Problem 1: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-dimension is unbounded</a:t>
                </a:r>
              </a:p>
              <a:p>
                <a:pPr lvl="1"/>
                <a:r>
                  <a:rPr lang="en-US" dirty="0"/>
                  <a:t>Problem 2: It’s not effective to use boxes to approximate lines</a:t>
                </a:r>
              </a:p>
              <a:p>
                <a:pPr lvl="1"/>
                <a:r>
                  <a:rPr lang="en-US" dirty="0"/>
                  <a:t>Problem 3: Only efficient for coordinate-based queries (time slices and ranges), not for trajectory based queries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295400"/>
                <a:ext cx="3959226" cy="4953000"/>
              </a:xfrm>
              <a:blipFill>
                <a:blip r:embed="rId5"/>
                <a:stretch>
                  <a:fillRect l="-639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08538" y="6078818"/>
            <a:ext cx="40513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46638" y="1938618"/>
            <a:ext cx="25400" cy="415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846638" y="4529418"/>
            <a:ext cx="2438400" cy="1536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09038" y="6002618"/>
            <a:ext cx="27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94538" y="4453218"/>
            <a:ext cx="27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41838" y="1887818"/>
            <a:ext cx="27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</a:t>
            </a:r>
          </a:p>
        </p:txBody>
      </p:sp>
      <p:cxnSp>
        <p:nvCxnSpPr>
          <p:cNvPr id="16" name="Curved Connector 15"/>
          <p:cNvCxnSpPr/>
          <p:nvPr/>
        </p:nvCxnSpPr>
        <p:spPr>
          <a:xfrm rot="5400000" flipH="1" flipV="1">
            <a:off x="5310188" y="2973668"/>
            <a:ext cx="3263900" cy="2489200"/>
          </a:xfrm>
          <a:prstGeom prst="curvedConnector3">
            <a:avLst/>
          </a:prstGeom>
          <a:ln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be 18"/>
          <p:cNvSpPr/>
          <p:nvPr/>
        </p:nvSpPr>
        <p:spPr>
          <a:xfrm>
            <a:off x="5672138" y="4326218"/>
            <a:ext cx="812800" cy="1485900"/>
          </a:xfrm>
          <a:prstGeom prst="cub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6459538" y="3615018"/>
            <a:ext cx="1397000" cy="723900"/>
          </a:xfrm>
          <a:prstGeom prst="cub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7843838" y="2586318"/>
            <a:ext cx="355600" cy="1003300"/>
          </a:xfrm>
          <a:prstGeom prst="cub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5672138" y="2586318"/>
            <a:ext cx="2543175" cy="3225800"/>
          </a:xfrm>
          <a:prstGeom prst="cube">
            <a:avLst>
              <a:gd name="adj" fmla="val 25504"/>
            </a:avLst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35"/>
    </mc:Choice>
    <mc:Fallback xmlns="">
      <p:transition spd="slow" advTm="16913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Modules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cs-CZ" smtClean="0"/>
              <a:pPr/>
              <a:t>2</a:t>
            </a:fld>
            <a:endParaRPr lang="cs-CZ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12693"/>
              </p:ext>
            </p:extLst>
          </p:nvPr>
        </p:nvGraphicFramePr>
        <p:xfrm>
          <a:off x="499364" y="1160636"/>
          <a:ext cx="7457902" cy="3481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Date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Lecturer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Course Introduction and RDBMS Review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Prof </a:t>
                      </a:r>
                      <a:r>
                        <a:rPr lang="en-AU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Xiaofang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Zhou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22/6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Introduction to Spatial Databases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23/6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Spatial Data Organisation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Dr Lei Li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23/6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Query Processing 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24/6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Managing Spatiotemporal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Dr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Pingfu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Chao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6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Managing High Dimensional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Dr Lei Li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25/6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端午节</a:t>
                      </a:r>
                      <a:endParaRPr lang="en-AU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Advanced Topic: Route Planning in Road Networks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Dr Lei Li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Future</a:t>
                      </a:r>
                      <a:r>
                        <a:rPr lang="zh-CN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Trends, Course Review and Discussions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All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Revision Period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9 July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Final Report Due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6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Snapshot-Based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R-tree for each snapshot?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457200" y="2971800"/>
          <a:ext cx="7848600" cy="292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r:id="rId3" imgW="5049012" imgH="2039112" progId="Word.Picture.8">
                  <p:embed/>
                </p:oleObj>
              </mc:Choice>
              <mc:Fallback>
                <p:oleObj r:id="rId3" imgW="5049012" imgH="2039112" progId="Word.Picture.8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971800"/>
                        <a:ext cx="7848600" cy="292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86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48"/>
    </mc:Choice>
    <mc:Fallback xmlns="">
      <p:transition spd="slow" advTm="8164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HR-Tree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Historical R-tree</a:t>
            </a:r>
          </a:p>
          <a:p>
            <a:pPr lvl="1"/>
            <a:r>
              <a:rPr kumimoji="1" lang="en-US" altLang="zh-TW" dirty="0">
                <a:latin typeface="+mj-lt"/>
                <a:ea typeface="新細明體" charset="0"/>
                <a:cs typeface="新細明體" charset="0"/>
              </a:rPr>
              <a:t>An R-tree is maintained for each timestamp in history</a:t>
            </a:r>
          </a:p>
          <a:p>
            <a:pPr lvl="1"/>
            <a:r>
              <a:rPr kumimoji="1" lang="en-US" altLang="zh-TW" dirty="0">
                <a:latin typeface="+mj-lt"/>
                <a:ea typeface="新細明體" charset="0"/>
                <a:cs typeface="新細明體" charset="0"/>
              </a:rPr>
              <a:t>Trees at consecutive timestamps may share branches to save space</a:t>
            </a:r>
            <a:endParaRPr lang="en-US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149600" y="574070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873500" y="6199285"/>
            <a:ext cx="4986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FF9900"/>
                </a:solidFill>
              </a:rPr>
              <a:t>“Towards Historical R-trees”, M. </a:t>
            </a:r>
            <a:r>
              <a:rPr lang="en-US" sz="1400" i="1" dirty="0" err="1">
                <a:solidFill>
                  <a:srgbClr val="FF9900"/>
                </a:solidFill>
              </a:rPr>
              <a:t>Nascimento</a:t>
            </a:r>
            <a:r>
              <a:rPr lang="en-US" sz="1400" i="1" dirty="0">
                <a:solidFill>
                  <a:srgbClr val="FF9900"/>
                </a:solidFill>
              </a:rPr>
              <a:t> and J. Silva, ACM Symposium on Applied Computing, 1998.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3632200" y="2527300"/>
            <a:ext cx="5651500" cy="2670175"/>
            <a:chOff x="2895600" y="1905000"/>
            <a:chExt cx="5791200" cy="2911475"/>
          </a:xfrm>
        </p:grpSpPr>
        <p:sp>
          <p:nvSpPr>
            <p:cNvPr id="137" name="Rectangle 3"/>
            <p:cNvSpPr>
              <a:spLocks noChangeArrowheads="1"/>
            </p:cNvSpPr>
            <p:nvPr/>
          </p:nvSpPr>
          <p:spPr bwMode="auto">
            <a:xfrm>
              <a:off x="3124200" y="2971800"/>
              <a:ext cx="685800" cy="685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4"/>
            <p:cNvSpPr>
              <a:spLocks noChangeArrowheads="1"/>
            </p:cNvSpPr>
            <p:nvPr/>
          </p:nvSpPr>
          <p:spPr bwMode="auto">
            <a:xfrm>
              <a:off x="3505200" y="3505200"/>
              <a:ext cx="457200" cy="685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Rectangle 5"/>
            <p:cNvSpPr>
              <a:spLocks noChangeArrowheads="1"/>
            </p:cNvSpPr>
            <p:nvPr/>
          </p:nvSpPr>
          <p:spPr bwMode="auto">
            <a:xfrm>
              <a:off x="4343400" y="2209800"/>
              <a:ext cx="914400" cy="1066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Rectangle 6"/>
            <p:cNvSpPr>
              <a:spLocks noChangeArrowheads="1"/>
            </p:cNvSpPr>
            <p:nvPr/>
          </p:nvSpPr>
          <p:spPr bwMode="auto">
            <a:xfrm>
              <a:off x="4572000" y="2971800"/>
              <a:ext cx="990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7"/>
            <p:cNvSpPr>
              <a:spLocks noChangeArrowheads="1"/>
            </p:cNvSpPr>
            <p:nvPr/>
          </p:nvSpPr>
          <p:spPr bwMode="auto">
            <a:xfrm>
              <a:off x="6019800" y="3200400"/>
              <a:ext cx="914400" cy="1066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6400800" y="3886200"/>
              <a:ext cx="762000" cy="685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Text Box 9"/>
            <p:cNvSpPr txBox="1">
              <a:spLocks noChangeArrowheads="1"/>
            </p:cNvSpPr>
            <p:nvPr/>
          </p:nvSpPr>
          <p:spPr bwMode="auto">
            <a:xfrm>
              <a:off x="2895600" y="2514600"/>
              <a:ext cx="9906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1</a:t>
              </a:r>
              <a:endParaRPr kumimoji="1" lang="en-US" altLang="zh-TW" sz="2000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44" name="Text Box 10"/>
            <p:cNvSpPr txBox="1">
              <a:spLocks noChangeArrowheads="1"/>
            </p:cNvSpPr>
            <p:nvPr/>
          </p:nvSpPr>
          <p:spPr bwMode="auto">
            <a:xfrm>
              <a:off x="3657600" y="4038600"/>
              <a:ext cx="9906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145" name="Text Box 11"/>
            <p:cNvSpPr txBox="1">
              <a:spLocks noChangeArrowheads="1"/>
            </p:cNvSpPr>
            <p:nvPr/>
          </p:nvSpPr>
          <p:spPr bwMode="auto">
            <a:xfrm>
              <a:off x="6019800" y="2743200"/>
              <a:ext cx="9906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146" name="Rectangle 12"/>
            <p:cNvSpPr>
              <a:spLocks noChangeArrowheads="1"/>
            </p:cNvSpPr>
            <p:nvPr/>
          </p:nvSpPr>
          <p:spPr bwMode="auto">
            <a:xfrm>
              <a:off x="4038600" y="2362200"/>
              <a:ext cx="609600" cy="762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Text Box 13"/>
            <p:cNvSpPr txBox="1">
              <a:spLocks noChangeArrowheads="1"/>
            </p:cNvSpPr>
            <p:nvPr/>
          </p:nvSpPr>
          <p:spPr bwMode="auto">
            <a:xfrm>
              <a:off x="6858000" y="4419600"/>
              <a:ext cx="9906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5334000" y="3581400"/>
              <a:ext cx="9906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49" name="Rectangle 45"/>
            <p:cNvSpPr>
              <a:spLocks noChangeArrowheads="1"/>
            </p:cNvSpPr>
            <p:nvPr/>
          </p:nvSpPr>
          <p:spPr bwMode="auto">
            <a:xfrm>
              <a:off x="3124200" y="2971800"/>
              <a:ext cx="838200" cy="1219200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TW" altLang="en-US" sz="20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0" name="Rectangle 46"/>
            <p:cNvSpPr>
              <a:spLocks noChangeArrowheads="1"/>
            </p:cNvSpPr>
            <p:nvPr/>
          </p:nvSpPr>
          <p:spPr bwMode="auto">
            <a:xfrm>
              <a:off x="4038600" y="2209800"/>
              <a:ext cx="1524000" cy="1524000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TW" altLang="en-US" sz="20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1" name="Rectangle 47"/>
            <p:cNvSpPr>
              <a:spLocks noChangeArrowheads="1"/>
            </p:cNvSpPr>
            <p:nvPr/>
          </p:nvSpPr>
          <p:spPr bwMode="auto">
            <a:xfrm>
              <a:off x="6019800" y="3200400"/>
              <a:ext cx="1143000" cy="1371600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TW" altLang="en-US" sz="2000">
                <a:solidFill>
                  <a:schemeClr val="accent2"/>
                </a:solidFill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  <p:sp>
          <p:nvSpPr>
            <p:cNvPr id="152" name="Text Box 48"/>
            <p:cNvSpPr txBox="1">
              <a:spLocks noChangeArrowheads="1"/>
            </p:cNvSpPr>
            <p:nvPr/>
          </p:nvSpPr>
          <p:spPr bwMode="auto">
            <a:xfrm>
              <a:off x="2971800" y="40386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p</a:t>
              </a:r>
              <a:r>
                <a:rPr kumimoji="1" lang="en-US" altLang="zh-TW" sz="2000" baseline="-25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153" name="Text Box 49"/>
            <p:cNvSpPr txBox="1">
              <a:spLocks noChangeArrowheads="1"/>
            </p:cNvSpPr>
            <p:nvPr/>
          </p:nvSpPr>
          <p:spPr bwMode="auto">
            <a:xfrm>
              <a:off x="4267200" y="35814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p</a:t>
              </a:r>
              <a:r>
                <a:rPr kumimoji="1" lang="en-US" altLang="zh-TW" sz="2000" baseline="-25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154" name="Text Box 50"/>
            <p:cNvSpPr txBox="1">
              <a:spLocks noChangeArrowheads="1"/>
            </p:cNvSpPr>
            <p:nvPr/>
          </p:nvSpPr>
          <p:spPr bwMode="auto">
            <a:xfrm>
              <a:off x="5943600" y="44196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p</a:t>
              </a:r>
              <a:r>
                <a:rPr kumimoji="1" lang="en-US" altLang="zh-TW" sz="2000" baseline="-25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155" name="Text Box 51"/>
            <p:cNvSpPr txBox="1">
              <a:spLocks noChangeArrowheads="1"/>
            </p:cNvSpPr>
            <p:nvPr/>
          </p:nvSpPr>
          <p:spPr bwMode="auto">
            <a:xfrm>
              <a:off x="5181600" y="1905000"/>
              <a:ext cx="9906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56" name="Text Box 52"/>
            <p:cNvSpPr txBox="1">
              <a:spLocks noChangeArrowheads="1"/>
            </p:cNvSpPr>
            <p:nvPr/>
          </p:nvSpPr>
          <p:spPr bwMode="auto">
            <a:xfrm>
              <a:off x="3733800" y="1981200"/>
              <a:ext cx="9906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157" name="Text Box 54"/>
            <p:cNvSpPr txBox="1">
              <a:spLocks noChangeArrowheads="1"/>
            </p:cNvSpPr>
            <p:nvPr/>
          </p:nvSpPr>
          <p:spPr bwMode="auto">
            <a:xfrm>
              <a:off x="6858000" y="2133600"/>
              <a:ext cx="18288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timestamp 1</a:t>
              </a:r>
              <a:endParaRPr kumimoji="1" lang="en-US" altLang="zh-TW" sz="2000" baseline="-25000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09600" y="4831692"/>
            <a:ext cx="4907882" cy="1327808"/>
            <a:chOff x="990600" y="4876800"/>
            <a:chExt cx="5029200" cy="1447800"/>
          </a:xfrm>
        </p:grpSpPr>
        <p:sp>
          <p:nvSpPr>
            <p:cNvPr id="159" name="Rectangle 15"/>
            <p:cNvSpPr>
              <a:spLocks noChangeArrowheads="1"/>
            </p:cNvSpPr>
            <p:nvPr/>
          </p:nvSpPr>
          <p:spPr bwMode="auto">
            <a:xfrm>
              <a:off x="2787650" y="4953000"/>
              <a:ext cx="1536700" cy="4191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Line 16"/>
            <p:cNvSpPr>
              <a:spLocks noChangeShapeType="1"/>
            </p:cNvSpPr>
            <p:nvPr/>
          </p:nvSpPr>
          <p:spPr bwMode="auto">
            <a:xfrm>
              <a:off x="3276600" y="4953000"/>
              <a:ext cx="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7"/>
            <p:cNvSpPr txBox="1">
              <a:spLocks noChangeArrowheads="1"/>
            </p:cNvSpPr>
            <p:nvPr/>
          </p:nvSpPr>
          <p:spPr bwMode="auto">
            <a:xfrm>
              <a:off x="2819400" y="48768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p</a:t>
              </a:r>
              <a:r>
                <a:rPr kumimoji="1" lang="en-US" altLang="zh-TW" sz="2000" baseline="-25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162" name="Text Box 18"/>
            <p:cNvSpPr txBox="1">
              <a:spLocks noChangeArrowheads="1"/>
            </p:cNvSpPr>
            <p:nvPr/>
          </p:nvSpPr>
          <p:spPr bwMode="auto">
            <a:xfrm>
              <a:off x="3352800" y="48768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p</a:t>
              </a:r>
              <a:r>
                <a:rPr kumimoji="1" lang="en-US" altLang="zh-TW" sz="2000" baseline="-25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163" name="Line 19"/>
            <p:cNvSpPr>
              <a:spLocks noChangeShapeType="1"/>
            </p:cNvSpPr>
            <p:nvPr/>
          </p:nvSpPr>
          <p:spPr bwMode="auto">
            <a:xfrm>
              <a:off x="3765550" y="4953000"/>
              <a:ext cx="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Text Box 20"/>
            <p:cNvSpPr txBox="1">
              <a:spLocks noChangeArrowheads="1"/>
            </p:cNvSpPr>
            <p:nvPr/>
          </p:nvSpPr>
          <p:spPr bwMode="auto">
            <a:xfrm>
              <a:off x="3886200" y="48768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p</a:t>
              </a:r>
              <a:r>
                <a:rPr kumimoji="1" lang="en-US" altLang="zh-TW" sz="2000" baseline="-25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165" name="Rectangle 21"/>
            <p:cNvSpPr>
              <a:spLocks noChangeArrowheads="1"/>
            </p:cNvSpPr>
            <p:nvPr/>
          </p:nvSpPr>
          <p:spPr bwMode="auto">
            <a:xfrm>
              <a:off x="990600" y="5905500"/>
              <a:ext cx="1536700" cy="4191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22"/>
            <p:cNvSpPr>
              <a:spLocks noChangeShapeType="1"/>
            </p:cNvSpPr>
            <p:nvPr/>
          </p:nvSpPr>
          <p:spPr bwMode="auto">
            <a:xfrm>
              <a:off x="1479550" y="5905500"/>
              <a:ext cx="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3"/>
            <p:cNvSpPr txBox="1">
              <a:spLocks noChangeArrowheads="1"/>
            </p:cNvSpPr>
            <p:nvPr/>
          </p:nvSpPr>
          <p:spPr bwMode="auto">
            <a:xfrm>
              <a:off x="990600" y="58674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1</a:t>
              </a:r>
            </a:p>
          </p:txBody>
        </p:sp>
        <p:sp>
          <p:nvSpPr>
            <p:cNvPr id="168" name="Text Box 24"/>
            <p:cNvSpPr txBox="1">
              <a:spLocks noChangeArrowheads="1"/>
            </p:cNvSpPr>
            <p:nvPr/>
          </p:nvSpPr>
          <p:spPr bwMode="auto">
            <a:xfrm>
              <a:off x="1524000" y="58674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2</a:t>
              </a:r>
            </a:p>
          </p:txBody>
        </p:sp>
        <p:sp>
          <p:nvSpPr>
            <p:cNvPr id="169" name="Line 25"/>
            <p:cNvSpPr>
              <a:spLocks noChangeShapeType="1"/>
            </p:cNvSpPr>
            <p:nvPr/>
          </p:nvSpPr>
          <p:spPr bwMode="auto">
            <a:xfrm>
              <a:off x="1968500" y="5905500"/>
              <a:ext cx="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26"/>
            <p:cNvSpPr>
              <a:spLocks noChangeArrowheads="1"/>
            </p:cNvSpPr>
            <p:nvPr/>
          </p:nvSpPr>
          <p:spPr bwMode="auto">
            <a:xfrm>
              <a:off x="2736850" y="5905500"/>
              <a:ext cx="1536700" cy="4191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27"/>
            <p:cNvSpPr>
              <a:spLocks noChangeShapeType="1"/>
            </p:cNvSpPr>
            <p:nvPr/>
          </p:nvSpPr>
          <p:spPr bwMode="auto">
            <a:xfrm>
              <a:off x="3225800" y="5905500"/>
              <a:ext cx="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Text Box 28"/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3</a:t>
              </a:r>
            </a:p>
          </p:txBody>
        </p:sp>
        <p:sp>
          <p:nvSpPr>
            <p:cNvPr id="173" name="Text Box 29"/>
            <p:cNvSpPr txBox="1">
              <a:spLocks noChangeArrowheads="1"/>
            </p:cNvSpPr>
            <p:nvPr/>
          </p:nvSpPr>
          <p:spPr bwMode="auto">
            <a:xfrm>
              <a:off x="3276600" y="58674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4</a:t>
              </a:r>
            </a:p>
          </p:txBody>
        </p:sp>
        <p:sp>
          <p:nvSpPr>
            <p:cNvPr id="174" name="Line 30"/>
            <p:cNvSpPr>
              <a:spLocks noChangeShapeType="1"/>
            </p:cNvSpPr>
            <p:nvPr/>
          </p:nvSpPr>
          <p:spPr bwMode="auto">
            <a:xfrm>
              <a:off x="3714750" y="5905500"/>
              <a:ext cx="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Text Box 31"/>
            <p:cNvSpPr txBox="1">
              <a:spLocks noChangeArrowheads="1"/>
            </p:cNvSpPr>
            <p:nvPr/>
          </p:nvSpPr>
          <p:spPr bwMode="auto">
            <a:xfrm>
              <a:off x="3810000" y="58674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5</a:t>
              </a:r>
            </a:p>
          </p:txBody>
        </p:sp>
        <p:sp>
          <p:nvSpPr>
            <p:cNvPr id="176" name="Rectangle 32"/>
            <p:cNvSpPr>
              <a:spLocks noChangeArrowheads="1"/>
            </p:cNvSpPr>
            <p:nvPr/>
          </p:nvSpPr>
          <p:spPr bwMode="auto">
            <a:xfrm>
              <a:off x="4483100" y="5905500"/>
              <a:ext cx="1536700" cy="4191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33"/>
            <p:cNvSpPr>
              <a:spLocks noChangeShapeType="1"/>
            </p:cNvSpPr>
            <p:nvPr/>
          </p:nvSpPr>
          <p:spPr bwMode="auto">
            <a:xfrm>
              <a:off x="4972050" y="5905500"/>
              <a:ext cx="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Text Box 34"/>
            <p:cNvSpPr txBox="1">
              <a:spLocks noChangeArrowheads="1"/>
            </p:cNvSpPr>
            <p:nvPr/>
          </p:nvSpPr>
          <p:spPr bwMode="auto">
            <a:xfrm>
              <a:off x="4495800" y="58674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6</a:t>
              </a:r>
            </a:p>
          </p:txBody>
        </p:sp>
        <p:sp>
          <p:nvSpPr>
            <p:cNvPr id="179" name="Text Box 35"/>
            <p:cNvSpPr txBox="1">
              <a:spLocks noChangeArrowheads="1"/>
            </p:cNvSpPr>
            <p:nvPr/>
          </p:nvSpPr>
          <p:spPr bwMode="auto">
            <a:xfrm>
              <a:off x="5029200" y="5867400"/>
              <a:ext cx="9080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o</a:t>
              </a:r>
              <a:r>
                <a: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rPr>
                <a:t>7</a:t>
              </a:r>
            </a:p>
          </p:txBody>
        </p:sp>
        <p:sp>
          <p:nvSpPr>
            <p:cNvPr id="180" name="Line 36"/>
            <p:cNvSpPr>
              <a:spLocks noChangeShapeType="1"/>
            </p:cNvSpPr>
            <p:nvPr/>
          </p:nvSpPr>
          <p:spPr bwMode="auto">
            <a:xfrm>
              <a:off x="5461000" y="5905500"/>
              <a:ext cx="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Line 37"/>
            <p:cNvSpPr>
              <a:spLocks noChangeShapeType="1"/>
            </p:cNvSpPr>
            <p:nvPr/>
          </p:nvSpPr>
          <p:spPr bwMode="auto">
            <a:xfrm>
              <a:off x="3505200" y="54102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38"/>
            <p:cNvSpPr>
              <a:spLocks noChangeShapeType="1"/>
            </p:cNvSpPr>
            <p:nvPr/>
          </p:nvSpPr>
          <p:spPr bwMode="auto">
            <a:xfrm>
              <a:off x="2971800" y="54102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39"/>
            <p:cNvSpPr>
              <a:spLocks noChangeShapeType="1"/>
            </p:cNvSpPr>
            <p:nvPr/>
          </p:nvSpPr>
          <p:spPr bwMode="auto">
            <a:xfrm flipH="1">
              <a:off x="1752600" y="56388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Line 40"/>
            <p:cNvSpPr>
              <a:spLocks noChangeShapeType="1"/>
            </p:cNvSpPr>
            <p:nvPr/>
          </p:nvSpPr>
          <p:spPr bwMode="auto">
            <a:xfrm>
              <a:off x="1752600" y="56388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5" name="Group 41"/>
            <p:cNvGrpSpPr>
              <a:grpSpLocks/>
            </p:cNvGrpSpPr>
            <p:nvPr/>
          </p:nvGrpSpPr>
          <p:grpSpPr bwMode="auto">
            <a:xfrm flipV="1">
              <a:off x="4114800" y="5410200"/>
              <a:ext cx="990600" cy="457200"/>
              <a:chOff x="3024" y="3312"/>
              <a:chExt cx="768" cy="288"/>
            </a:xfrm>
          </p:grpSpPr>
          <p:sp>
            <p:nvSpPr>
              <p:cNvPr id="187" name="Line 42"/>
              <p:cNvSpPr>
                <a:spLocks noChangeShapeType="1"/>
              </p:cNvSpPr>
              <p:nvPr/>
            </p:nvSpPr>
            <p:spPr bwMode="auto">
              <a:xfrm flipH="1" flipV="1">
                <a:off x="3792" y="331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43"/>
              <p:cNvSpPr>
                <a:spLocks noChangeShapeType="1"/>
              </p:cNvSpPr>
              <p:nvPr/>
            </p:nvSpPr>
            <p:spPr bwMode="auto">
              <a:xfrm flipV="1">
                <a:off x="3024" y="3456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44"/>
              <p:cNvSpPr>
                <a:spLocks noChangeShapeType="1"/>
              </p:cNvSpPr>
              <p:nvPr/>
            </p:nvSpPr>
            <p:spPr bwMode="auto">
              <a:xfrm flipH="1" flipV="1">
                <a:off x="3024" y="345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6" name="Text Box 53"/>
            <p:cNvSpPr txBox="1">
              <a:spLocks noChangeArrowheads="1"/>
            </p:cNvSpPr>
            <p:nvPr/>
          </p:nvSpPr>
          <p:spPr bwMode="auto">
            <a:xfrm>
              <a:off x="1143000" y="4876800"/>
              <a:ext cx="18288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TW" sz="2000">
                  <a:latin typeface="Times New Roman" charset="0"/>
                  <a:ea typeface="新細明體" charset="0"/>
                  <a:cs typeface="新細明體" charset="0"/>
                </a:rPr>
                <a:t>timestamp 1</a:t>
              </a:r>
              <a:endParaRPr kumimoji="1" lang="en-US" altLang="zh-TW" sz="2000" baseline="-25000">
                <a:latin typeface="Times New Roman" charset="0"/>
                <a:ea typeface="新細明體" charset="0"/>
                <a:cs typeface="新細明體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82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32"/>
    </mc:Choice>
    <mc:Fallback xmlns="">
      <p:transition spd="slow" advTm="9033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HR-Tree: Sharing Branches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73100" y="1651000"/>
            <a:ext cx="8305800" cy="3736269"/>
            <a:chOff x="457200" y="1828800"/>
            <a:chExt cx="8915400" cy="4437616"/>
          </a:xfrm>
        </p:grpSpPr>
        <p:grpSp>
          <p:nvGrpSpPr>
            <p:cNvPr id="7" name="Group 36"/>
            <p:cNvGrpSpPr>
              <a:grpSpLocks/>
            </p:cNvGrpSpPr>
            <p:nvPr/>
          </p:nvGrpSpPr>
          <p:grpSpPr bwMode="auto">
            <a:xfrm>
              <a:off x="1219200" y="4800602"/>
              <a:ext cx="8153400" cy="1465263"/>
              <a:chOff x="624" y="2880"/>
              <a:chExt cx="5136" cy="923"/>
            </a:xfrm>
          </p:grpSpPr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3676" y="2928"/>
                <a:ext cx="968" cy="26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38"/>
              <p:cNvSpPr>
                <a:spLocks noChangeShapeType="1"/>
              </p:cNvSpPr>
              <p:nvPr/>
            </p:nvSpPr>
            <p:spPr bwMode="auto">
              <a:xfrm>
                <a:off x="3984" y="2928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Text Box 39"/>
              <p:cNvSpPr txBox="1">
                <a:spLocks noChangeArrowheads="1"/>
              </p:cNvSpPr>
              <p:nvPr/>
            </p:nvSpPr>
            <p:spPr bwMode="auto">
              <a:xfrm>
                <a:off x="3696" y="2880"/>
                <a:ext cx="57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p</a:t>
                </a:r>
                <a:r>
                  <a:rPr kumimoji="1" lang="en-US" altLang="zh-TW" sz="2000" baseline="-25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1</a:t>
                </a:r>
              </a:p>
            </p:txBody>
          </p:sp>
          <p:sp>
            <p:nvSpPr>
              <p:cNvPr id="64" name="Text Box 40"/>
              <p:cNvSpPr txBox="1">
                <a:spLocks noChangeArrowheads="1"/>
              </p:cNvSpPr>
              <p:nvPr/>
            </p:nvSpPr>
            <p:spPr bwMode="auto">
              <a:xfrm>
                <a:off x="3984" y="2880"/>
                <a:ext cx="57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p</a:t>
                </a:r>
                <a:r>
                  <a:rPr kumimoji="1" lang="en-US" altLang="zh-TW" sz="2000" baseline="-25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2</a:t>
                </a: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’</a:t>
                </a:r>
                <a:endParaRPr kumimoji="1" lang="en-US" altLang="zh-TW" sz="2000" baseline="-25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65" name="Line 41"/>
              <p:cNvSpPr>
                <a:spLocks noChangeShapeType="1"/>
              </p:cNvSpPr>
              <p:nvPr/>
            </p:nvSpPr>
            <p:spPr bwMode="auto">
              <a:xfrm>
                <a:off x="4292" y="2928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Text Box 42"/>
              <p:cNvSpPr txBox="1">
                <a:spLocks noChangeArrowheads="1"/>
              </p:cNvSpPr>
              <p:nvPr/>
            </p:nvSpPr>
            <p:spPr bwMode="auto">
              <a:xfrm>
                <a:off x="4320" y="2880"/>
                <a:ext cx="57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p</a:t>
                </a:r>
                <a:r>
                  <a:rPr kumimoji="1" lang="en-US" altLang="zh-TW" sz="2000" baseline="-25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3</a:t>
                </a: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’</a:t>
                </a:r>
                <a:endParaRPr kumimoji="1" lang="en-US" altLang="zh-TW" sz="2000" baseline="-25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3452" y="3528"/>
                <a:ext cx="968" cy="26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44"/>
              <p:cNvSpPr>
                <a:spLocks noChangeShapeType="1"/>
              </p:cNvSpPr>
              <p:nvPr/>
            </p:nvSpPr>
            <p:spPr bwMode="auto">
              <a:xfrm>
                <a:off x="3760" y="3528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Text Box 45"/>
              <p:cNvSpPr txBox="1">
                <a:spLocks noChangeArrowheads="1"/>
              </p:cNvSpPr>
              <p:nvPr/>
            </p:nvSpPr>
            <p:spPr bwMode="auto">
              <a:xfrm>
                <a:off x="3456" y="3504"/>
                <a:ext cx="57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3</a:t>
                </a:r>
              </a:p>
            </p:txBody>
          </p:sp>
          <p:sp>
            <p:nvSpPr>
              <p:cNvPr id="70" name="Text Box 46"/>
              <p:cNvSpPr txBox="1">
                <a:spLocks noChangeArrowheads="1"/>
              </p:cNvSpPr>
              <p:nvPr/>
            </p:nvSpPr>
            <p:spPr bwMode="auto">
              <a:xfrm>
                <a:off x="3792" y="3504"/>
                <a:ext cx="57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4</a:t>
                </a:r>
              </a:p>
            </p:txBody>
          </p:sp>
          <p:sp>
            <p:nvSpPr>
              <p:cNvPr id="71" name="Line 47"/>
              <p:cNvSpPr>
                <a:spLocks noChangeShapeType="1"/>
              </p:cNvSpPr>
              <p:nvPr/>
            </p:nvSpPr>
            <p:spPr bwMode="auto">
              <a:xfrm>
                <a:off x="4068" y="3528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Line 48"/>
              <p:cNvSpPr>
                <a:spLocks noChangeShapeType="1"/>
              </p:cNvSpPr>
              <p:nvPr/>
            </p:nvSpPr>
            <p:spPr bwMode="auto">
              <a:xfrm flipH="1">
                <a:off x="3936" y="3216"/>
                <a:ext cx="19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49"/>
              <p:cNvSpPr>
                <a:spLocks noChangeShapeType="1"/>
              </p:cNvSpPr>
              <p:nvPr/>
            </p:nvSpPr>
            <p:spPr bwMode="auto">
              <a:xfrm flipV="1">
                <a:off x="624" y="3216"/>
                <a:ext cx="321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50"/>
              <p:cNvSpPr>
                <a:spLocks noChangeShapeType="1"/>
              </p:cNvSpPr>
              <p:nvPr/>
            </p:nvSpPr>
            <p:spPr bwMode="auto">
              <a:xfrm flipH="1" flipV="1">
                <a:off x="4512" y="3216"/>
                <a:ext cx="48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Text Box 51"/>
              <p:cNvSpPr txBox="1">
                <a:spLocks noChangeArrowheads="1"/>
              </p:cNvSpPr>
              <p:nvPr/>
            </p:nvSpPr>
            <p:spPr bwMode="auto">
              <a:xfrm>
                <a:off x="2640" y="2880"/>
                <a:ext cx="115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timestamp 2</a:t>
                </a:r>
                <a:endPara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76" name="Rectangle 52"/>
              <p:cNvSpPr>
                <a:spLocks noChangeArrowheads="1"/>
              </p:cNvSpPr>
              <p:nvPr/>
            </p:nvSpPr>
            <p:spPr bwMode="auto">
              <a:xfrm>
                <a:off x="4556" y="3528"/>
                <a:ext cx="968" cy="26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53"/>
              <p:cNvSpPr>
                <a:spLocks noChangeShapeType="1"/>
              </p:cNvSpPr>
              <p:nvPr/>
            </p:nvSpPr>
            <p:spPr bwMode="auto">
              <a:xfrm>
                <a:off x="4864" y="3528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Text Box 54"/>
              <p:cNvSpPr txBox="1">
                <a:spLocks noChangeArrowheads="1"/>
              </p:cNvSpPr>
              <p:nvPr/>
            </p:nvSpPr>
            <p:spPr bwMode="auto">
              <a:xfrm>
                <a:off x="4560" y="3504"/>
                <a:ext cx="57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3</a:t>
                </a:r>
              </a:p>
            </p:txBody>
          </p:sp>
          <p:sp>
            <p:nvSpPr>
              <p:cNvPr id="79" name="Text Box 55"/>
              <p:cNvSpPr txBox="1">
                <a:spLocks noChangeArrowheads="1"/>
              </p:cNvSpPr>
              <p:nvPr/>
            </p:nvSpPr>
            <p:spPr bwMode="auto">
              <a:xfrm>
                <a:off x="4896" y="3504"/>
                <a:ext cx="57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4</a:t>
                </a:r>
              </a:p>
            </p:txBody>
          </p:sp>
          <p:sp>
            <p:nvSpPr>
              <p:cNvPr id="80" name="Line 56"/>
              <p:cNvSpPr>
                <a:spLocks noChangeShapeType="1"/>
              </p:cNvSpPr>
              <p:nvPr/>
            </p:nvSpPr>
            <p:spPr bwMode="auto">
              <a:xfrm>
                <a:off x="5172" y="3528"/>
                <a:ext cx="0" cy="2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Text Box 57"/>
              <p:cNvSpPr txBox="1">
                <a:spLocks noChangeArrowheads="1"/>
              </p:cNvSpPr>
              <p:nvPr/>
            </p:nvSpPr>
            <p:spPr bwMode="auto">
              <a:xfrm>
                <a:off x="5188" y="3504"/>
                <a:ext cx="572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 dirty="0">
                    <a:solidFill>
                      <a:srgbClr val="FF0000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 dirty="0">
                    <a:solidFill>
                      <a:srgbClr val="FF0000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5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’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57200" y="1828800"/>
              <a:ext cx="7696200" cy="4437616"/>
              <a:chOff x="457200" y="1828800"/>
              <a:chExt cx="7696200" cy="4437616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2254250" y="4876800"/>
                <a:ext cx="1536700" cy="4191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>
                <a:off x="2743200" y="4876800"/>
                <a:ext cx="0" cy="419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Text Box 7"/>
              <p:cNvSpPr txBox="1">
                <a:spLocks noChangeArrowheads="1"/>
              </p:cNvSpPr>
              <p:nvPr/>
            </p:nvSpPr>
            <p:spPr bwMode="auto">
              <a:xfrm>
                <a:off x="2286000" y="48006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p</a:t>
                </a:r>
                <a:r>
                  <a:rPr kumimoji="1" lang="en-US" altLang="zh-TW" sz="2000" baseline="-25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1</a:t>
                </a:r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2819400" y="48006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p</a:t>
                </a:r>
                <a:r>
                  <a:rPr kumimoji="1" lang="en-US" altLang="zh-TW" sz="2000" baseline="-25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2</a:t>
                </a:r>
              </a:p>
            </p:txBody>
          </p:sp>
          <p:sp>
            <p:nvSpPr>
              <p:cNvPr id="13" name="Line 9"/>
              <p:cNvSpPr>
                <a:spLocks noChangeShapeType="1"/>
              </p:cNvSpPr>
              <p:nvPr/>
            </p:nvSpPr>
            <p:spPr bwMode="auto">
              <a:xfrm>
                <a:off x="3232150" y="4876800"/>
                <a:ext cx="0" cy="419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Text Box 10"/>
              <p:cNvSpPr txBox="1">
                <a:spLocks noChangeArrowheads="1"/>
              </p:cNvSpPr>
              <p:nvPr/>
            </p:nvSpPr>
            <p:spPr bwMode="auto">
              <a:xfrm>
                <a:off x="3352800" y="48006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p</a:t>
                </a:r>
                <a:r>
                  <a:rPr kumimoji="1" lang="en-US" altLang="zh-TW" sz="2000" baseline="-25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3</a:t>
                </a: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457200" y="5829300"/>
                <a:ext cx="1536700" cy="4191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946150" y="5829300"/>
                <a:ext cx="0" cy="419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Text Box 13"/>
              <p:cNvSpPr txBox="1">
                <a:spLocks noChangeArrowheads="1"/>
              </p:cNvSpPr>
              <p:nvPr/>
            </p:nvSpPr>
            <p:spPr bwMode="auto">
              <a:xfrm>
                <a:off x="457200" y="57912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1</a:t>
                </a:r>
              </a:p>
            </p:txBody>
          </p:sp>
          <p:sp>
            <p:nvSpPr>
              <p:cNvPr id="18" name="Text Box 14"/>
              <p:cNvSpPr txBox="1">
                <a:spLocks noChangeArrowheads="1"/>
              </p:cNvSpPr>
              <p:nvPr/>
            </p:nvSpPr>
            <p:spPr bwMode="auto">
              <a:xfrm>
                <a:off x="990600" y="57912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2</a:t>
                </a: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1435100" y="5829300"/>
                <a:ext cx="0" cy="419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2203450" y="5829300"/>
                <a:ext cx="1536700" cy="4191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2692400" y="5829300"/>
                <a:ext cx="0" cy="419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Text Box 18"/>
              <p:cNvSpPr txBox="1">
                <a:spLocks noChangeArrowheads="1"/>
              </p:cNvSpPr>
              <p:nvPr/>
            </p:nvSpPr>
            <p:spPr bwMode="auto">
              <a:xfrm>
                <a:off x="2209800" y="57912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3</a:t>
                </a:r>
              </a:p>
            </p:txBody>
          </p:sp>
          <p:sp>
            <p:nvSpPr>
              <p:cNvPr id="23" name="Text Box 19"/>
              <p:cNvSpPr txBox="1">
                <a:spLocks noChangeArrowheads="1"/>
              </p:cNvSpPr>
              <p:nvPr/>
            </p:nvSpPr>
            <p:spPr bwMode="auto">
              <a:xfrm>
                <a:off x="2743200" y="57912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4</a:t>
                </a:r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>
                <a:off x="3181350" y="5829300"/>
                <a:ext cx="0" cy="419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1"/>
              <p:cNvSpPr txBox="1">
                <a:spLocks noChangeArrowheads="1"/>
              </p:cNvSpPr>
              <p:nvPr/>
            </p:nvSpPr>
            <p:spPr bwMode="auto">
              <a:xfrm>
                <a:off x="3276599" y="5791200"/>
                <a:ext cx="908050" cy="475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 dirty="0">
                    <a:solidFill>
                      <a:srgbClr val="FF0000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 dirty="0">
                    <a:solidFill>
                      <a:srgbClr val="FF0000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5</a:t>
                </a:r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3949700" y="5829300"/>
                <a:ext cx="1536700" cy="4191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Line 23"/>
              <p:cNvSpPr>
                <a:spLocks noChangeShapeType="1"/>
              </p:cNvSpPr>
              <p:nvPr/>
            </p:nvSpPr>
            <p:spPr bwMode="auto">
              <a:xfrm>
                <a:off x="4438650" y="5829300"/>
                <a:ext cx="0" cy="419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Text Box 24"/>
              <p:cNvSpPr txBox="1">
                <a:spLocks noChangeArrowheads="1"/>
              </p:cNvSpPr>
              <p:nvPr/>
            </p:nvSpPr>
            <p:spPr bwMode="auto">
              <a:xfrm>
                <a:off x="3962400" y="57912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6</a:t>
                </a:r>
              </a:p>
            </p:txBody>
          </p:sp>
          <p:sp>
            <p:nvSpPr>
              <p:cNvPr id="29" name="Text Box 25"/>
              <p:cNvSpPr txBox="1">
                <a:spLocks noChangeArrowheads="1"/>
              </p:cNvSpPr>
              <p:nvPr/>
            </p:nvSpPr>
            <p:spPr bwMode="auto">
              <a:xfrm>
                <a:off x="4495800" y="57912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7</a:t>
                </a:r>
              </a:p>
            </p:txBody>
          </p:sp>
          <p:sp>
            <p:nvSpPr>
              <p:cNvPr id="30" name="Line 26"/>
              <p:cNvSpPr>
                <a:spLocks noChangeShapeType="1"/>
              </p:cNvSpPr>
              <p:nvPr/>
            </p:nvSpPr>
            <p:spPr bwMode="auto">
              <a:xfrm>
                <a:off x="4927600" y="5829300"/>
                <a:ext cx="0" cy="419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>
                <a:off x="2971800" y="5334000"/>
                <a:ext cx="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8"/>
              <p:cNvSpPr>
                <a:spLocks noChangeShapeType="1"/>
              </p:cNvSpPr>
              <p:nvPr/>
            </p:nvSpPr>
            <p:spPr bwMode="auto">
              <a:xfrm>
                <a:off x="2438400" y="5334000"/>
                <a:ext cx="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9"/>
              <p:cNvSpPr>
                <a:spLocks noChangeShapeType="1"/>
              </p:cNvSpPr>
              <p:nvPr/>
            </p:nvSpPr>
            <p:spPr bwMode="auto">
              <a:xfrm flipH="1">
                <a:off x="1219200" y="5562600"/>
                <a:ext cx="1219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30"/>
              <p:cNvSpPr>
                <a:spLocks noChangeShapeType="1"/>
              </p:cNvSpPr>
              <p:nvPr/>
            </p:nvSpPr>
            <p:spPr bwMode="auto">
              <a:xfrm>
                <a:off x="1219200" y="5562600"/>
                <a:ext cx="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" name="Group 31"/>
              <p:cNvGrpSpPr>
                <a:grpSpLocks/>
              </p:cNvGrpSpPr>
              <p:nvPr/>
            </p:nvGrpSpPr>
            <p:grpSpPr bwMode="auto">
              <a:xfrm flipV="1">
                <a:off x="3581400" y="5334000"/>
                <a:ext cx="990600" cy="457200"/>
                <a:chOff x="3024" y="3312"/>
                <a:chExt cx="768" cy="288"/>
              </a:xfrm>
            </p:grpSpPr>
            <p:sp>
              <p:nvSpPr>
                <p:cNvPr id="58" name="Line 32"/>
                <p:cNvSpPr>
                  <a:spLocks noChangeShapeType="1"/>
                </p:cNvSpPr>
                <p:nvPr/>
              </p:nvSpPr>
              <p:spPr bwMode="auto">
                <a:xfrm flipH="1" flipV="1">
                  <a:off x="3792" y="331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3024" y="3456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Line 34"/>
                <p:cNvSpPr>
                  <a:spLocks noChangeShapeType="1"/>
                </p:cNvSpPr>
                <p:nvPr/>
              </p:nvSpPr>
              <p:spPr bwMode="auto">
                <a:xfrm flipH="1" flipV="1">
                  <a:off x="3024" y="3456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" name="Text Box 35"/>
              <p:cNvSpPr txBox="1">
                <a:spLocks noChangeArrowheads="1"/>
              </p:cNvSpPr>
              <p:nvPr/>
            </p:nvSpPr>
            <p:spPr bwMode="auto">
              <a:xfrm>
                <a:off x="609600" y="4800600"/>
                <a:ext cx="18288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timestamp 1</a:t>
                </a:r>
                <a:endPara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37" name="Rectangle 58"/>
              <p:cNvSpPr>
                <a:spLocks noChangeArrowheads="1"/>
              </p:cNvSpPr>
              <p:nvPr/>
            </p:nvSpPr>
            <p:spPr bwMode="auto">
              <a:xfrm>
                <a:off x="2590800" y="2895600"/>
                <a:ext cx="685800" cy="685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59"/>
              <p:cNvSpPr>
                <a:spLocks noChangeArrowheads="1"/>
              </p:cNvSpPr>
              <p:nvPr/>
            </p:nvSpPr>
            <p:spPr bwMode="auto">
              <a:xfrm>
                <a:off x="2971800" y="3429000"/>
                <a:ext cx="457200" cy="685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Rectangle 60"/>
              <p:cNvSpPr>
                <a:spLocks noChangeArrowheads="1"/>
              </p:cNvSpPr>
              <p:nvPr/>
            </p:nvSpPr>
            <p:spPr bwMode="auto">
              <a:xfrm>
                <a:off x="3810000" y="2133600"/>
                <a:ext cx="914400" cy="1066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Rectangle 61"/>
              <p:cNvSpPr>
                <a:spLocks noChangeArrowheads="1"/>
              </p:cNvSpPr>
              <p:nvPr/>
            </p:nvSpPr>
            <p:spPr bwMode="auto">
              <a:xfrm>
                <a:off x="4876800" y="3886200"/>
                <a:ext cx="457200" cy="457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Rectangle 62"/>
              <p:cNvSpPr>
                <a:spLocks noChangeArrowheads="1"/>
              </p:cNvSpPr>
              <p:nvPr/>
            </p:nvSpPr>
            <p:spPr bwMode="auto">
              <a:xfrm>
                <a:off x="5486400" y="3124200"/>
                <a:ext cx="914400" cy="1066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Rectangle 63"/>
              <p:cNvSpPr>
                <a:spLocks noChangeArrowheads="1"/>
              </p:cNvSpPr>
              <p:nvPr/>
            </p:nvSpPr>
            <p:spPr bwMode="auto">
              <a:xfrm>
                <a:off x="5867400" y="3810000"/>
                <a:ext cx="762000" cy="685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Text Box 64"/>
              <p:cNvSpPr txBox="1">
                <a:spLocks noChangeArrowheads="1"/>
              </p:cNvSpPr>
              <p:nvPr/>
            </p:nvSpPr>
            <p:spPr bwMode="auto">
              <a:xfrm>
                <a:off x="2362200" y="2438400"/>
                <a:ext cx="9906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1</a:t>
                </a:r>
                <a:endParaRPr kumimoji="1" lang="en-US" altLang="zh-TW" sz="2000">
                  <a:latin typeface="Times New Roman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44" name="Text Box 65"/>
              <p:cNvSpPr txBox="1">
                <a:spLocks noChangeArrowheads="1"/>
              </p:cNvSpPr>
              <p:nvPr/>
            </p:nvSpPr>
            <p:spPr bwMode="auto">
              <a:xfrm>
                <a:off x="3124200" y="3962400"/>
                <a:ext cx="9906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2</a:t>
                </a:r>
              </a:p>
            </p:txBody>
          </p:sp>
          <p:sp>
            <p:nvSpPr>
              <p:cNvPr id="45" name="Text Box 66"/>
              <p:cNvSpPr txBox="1">
                <a:spLocks noChangeArrowheads="1"/>
              </p:cNvSpPr>
              <p:nvPr/>
            </p:nvSpPr>
            <p:spPr bwMode="auto">
              <a:xfrm>
                <a:off x="5486400" y="2667000"/>
                <a:ext cx="9906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6</a:t>
                </a:r>
              </a:p>
            </p:txBody>
          </p:sp>
          <p:sp>
            <p:nvSpPr>
              <p:cNvPr id="46" name="Rectangle 67"/>
              <p:cNvSpPr>
                <a:spLocks noChangeArrowheads="1"/>
              </p:cNvSpPr>
              <p:nvPr/>
            </p:nvSpPr>
            <p:spPr bwMode="auto">
              <a:xfrm>
                <a:off x="3505200" y="2286000"/>
                <a:ext cx="609600" cy="762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Text Box 68"/>
              <p:cNvSpPr txBox="1">
                <a:spLocks noChangeArrowheads="1"/>
              </p:cNvSpPr>
              <p:nvPr/>
            </p:nvSpPr>
            <p:spPr bwMode="auto">
              <a:xfrm>
                <a:off x="6324600" y="4343400"/>
                <a:ext cx="9906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7</a:t>
                </a:r>
              </a:p>
            </p:txBody>
          </p:sp>
          <p:sp>
            <p:nvSpPr>
              <p:cNvPr id="48" name="Text Box 69"/>
              <p:cNvSpPr txBox="1">
                <a:spLocks noChangeArrowheads="1"/>
              </p:cNvSpPr>
              <p:nvPr/>
            </p:nvSpPr>
            <p:spPr bwMode="auto">
              <a:xfrm>
                <a:off x="4800600" y="3505200"/>
                <a:ext cx="9906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5</a:t>
                </a: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’</a:t>
                </a:r>
              </a:p>
            </p:txBody>
          </p:sp>
          <p:sp>
            <p:nvSpPr>
              <p:cNvPr id="49" name="Rectangle 70"/>
              <p:cNvSpPr>
                <a:spLocks noChangeArrowheads="1"/>
              </p:cNvSpPr>
              <p:nvPr/>
            </p:nvSpPr>
            <p:spPr bwMode="auto">
              <a:xfrm>
                <a:off x="2590800" y="2895600"/>
                <a:ext cx="838200" cy="1219200"/>
              </a:xfrm>
              <a:prstGeom prst="rect">
                <a:avLst/>
              </a:prstGeom>
              <a:noFill/>
              <a:ln w="9525">
                <a:solidFill>
                  <a:schemeClr val="hlink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TW" altLang="en-US" sz="2000">
                  <a:solidFill>
                    <a:schemeClr val="accent2"/>
                  </a:solidFill>
                  <a:latin typeface="Times New Roman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50" name="Rectangle 71"/>
              <p:cNvSpPr>
                <a:spLocks noChangeArrowheads="1"/>
              </p:cNvSpPr>
              <p:nvPr/>
            </p:nvSpPr>
            <p:spPr bwMode="auto">
              <a:xfrm>
                <a:off x="3505200" y="2133600"/>
                <a:ext cx="1219200" cy="1066800"/>
              </a:xfrm>
              <a:prstGeom prst="rect">
                <a:avLst/>
              </a:prstGeom>
              <a:noFill/>
              <a:ln w="9525">
                <a:solidFill>
                  <a:schemeClr val="hlink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TW" altLang="en-US" sz="2000">
                  <a:solidFill>
                    <a:schemeClr val="accent2"/>
                  </a:solidFill>
                  <a:latin typeface="Times New Roman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51" name="Rectangle 72"/>
              <p:cNvSpPr>
                <a:spLocks noChangeArrowheads="1"/>
              </p:cNvSpPr>
              <p:nvPr/>
            </p:nvSpPr>
            <p:spPr bwMode="auto">
              <a:xfrm>
                <a:off x="4876800" y="3124200"/>
                <a:ext cx="1752600" cy="1371600"/>
              </a:xfrm>
              <a:prstGeom prst="rect">
                <a:avLst/>
              </a:prstGeom>
              <a:noFill/>
              <a:ln w="9525">
                <a:solidFill>
                  <a:schemeClr val="hlink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TW" altLang="en-US" sz="2000">
                  <a:solidFill>
                    <a:schemeClr val="accent2"/>
                  </a:solidFill>
                  <a:latin typeface="Times New Roman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52" name="Text Box 73"/>
              <p:cNvSpPr txBox="1">
                <a:spLocks noChangeArrowheads="1"/>
              </p:cNvSpPr>
              <p:nvPr/>
            </p:nvSpPr>
            <p:spPr bwMode="auto">
              <a:xfrm>
                <a:off x="2438400" y="39624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p</a:t>
                </a:r>
                <a:r>
                  <a:rPr kumimoji="1" lang="en-US" altLang="zh-TW" sz="2000" baseline="-25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1</a:t>
                </a:r>
              </a:p>
            </p:txBody>
          </p:sp>
          <p:sp>
            <p:nvSpPr>
              <p:cNvPr id="53" name="Text Box 74"/>
              <p:cNvSpPr txBox="1">
                <a:spLocks noChangeArrowheads="1"/>
              </p:cNvSpPr>
              <p:nvPr/>
            </p:nvSpPr>
            <p:spPr bwMode="auto">
              <a:xfrm>
                <a:off x="4191000" y="31242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p</a:t>
                </a:r>
                <a:r>
                  <a:rPr kumimoji="1" lang="en-US" altLang="zh-TW" sz="2000" baseline="-25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2</a:t>
                </a: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’</a:t>
                </a:r>
                <a:endParaRPr kumimoji="1" lang="en-US" altLang="zh-TW" sz="2000" baseline="-25000">
                  <a:solidFill>
                    <a:schemeClr val="hlink"/>
                  </a:solidFill>
                  <a:latin typeface="Times New Roman" charset="0"/>
                  <a:ea typeface="新細明體" charset="0"/>
                  <a:cs typeface="新細明體" charset="0"/>
                </a:endParaRPr>
              </a:p>
            </p:txBody>
          </p:sp>
          <p:sp>
            <p:nvSpPr>
              <p:cNvPr id="54" name="Text Box 75"/>
              <p:cNvSpPr txBox="1">
                <a:spLocks noChangeArrowheads="1"/>
              </p:cNvSpPr>
              <p:nvPr/>
            </p:nvSpPr>
            <p:spPr bwMode="auto">
              <a:xfrm>
                <a:off x="4419600" y="4191000"/>
                <a:ext cx="9080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p</a:t>
                </a:r>
                <a:r>
                  <a:rPr kumimoji="1" lang="en-US" altLang="zh-TW" sz="2000" baseline="-25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3</a:t>
                </a:r>
                <a:r>
                  <a:rPr kumimoji="1" lang="en-US" altLang="zh-TW" sz="2000">
                    <a:solidFill>
                      <a:schemeClr val="hlink"/>
                    </a:solidFill>
                    <a:latin typeface="Times New Roman" charset="0"/>
                    <a:ea typeface="新細明體" charset="0"/>
                    <a:cs typeface="新細明體" charset="0"/>
                  </a:rPr>
                  <a:t>’</a:t>
                </a:r>
              </a:p>
            </p:txBody>
          </p:sp>
          <p:sp>
            <p:nvSpPr>
              <p:cNvPr id="55" name="Text Box 76"/>
              <p:cNvSpPr txBox="1">
                <a:spLocks noChangeArrowheads="1"/>
              </p:cNvSpPr>
              <p:nvPr/>
            </p:nvSpPr>
            <p:spPr bwMode="auto">
              <a:xfrm>
                <a:off x="4648200" y="1828800"/>
                <a:ext cx="9906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4</a:t>
                </a:r>
              </a:p>
            </p:txBody>
          </p:sp>
          <p:sp>
            <p:nvSpPr>
              <p:cNvPr id="56" name="Text Box 77"/>
              <p:cNvSpPr txBox="1">
                <a:spLocks noChangeArrowheads="1"/>
              </p:cNvSpPr>
              <p:nvPr/>
            </p:nvSpPr>
            <p:spPr bwMode="auto">
              <a:xfrm>
                <a:off x="3200400" y="1905000"/>
                <a:ext cx="9906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o</a:t>
                </a:r>
                <a:r>
                  <a:rPr kumimoji="1" lang="en-US" altLang="zh-TW" sz="2000" baseline="-25000">
                    <a:latin typeface="Times New Roman" charset="0"/>
                    <a:ea typeface="新細明體" charset="0"/>
                    <a:cs typeface="新細明體" charset="0"/>
                  </a:rPr>
                  <a:t>3</a:t>
                </a:r>
              </a:p>
            </p:txBody>
          </p:sp>
          <p:sp>
            <p:nvSpPr>
              <p:cNvPr id="57" name="Text Box 78"/>
              <p:cNvSpPr txBox="1">
                <a:spLocks noChangeArrowheads="1"/>
              </p:cNvSpPr>
              <p:nvPr/>
            </p:nvSpPr>
            <p:spPr bwMode="auto">
              <a:xfrm>
                <a:off x="6324600" y="2057400"/>
                <a:ext cx="18288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TW" sz="2000">
                    <a:latin typeface="Times New Roman" charset="0"/>
                    <a:ea typeface="新細明體" charset="0"/>
                    <a:cs typeface="新細明體" charset="0"/>
                  </a:rPr>
                  <a:t>timestamp 2</a:t>
                </a:r>
                <a:endParaRPr kumimoji="1" lang="en-US" altLang="zh-TW" sz="2000" baseline="-25000">
                  <a:latin typeface="Times New Roman" charset="0"/>
                  <a:ea typeface="新細明體" charset="0"/>
                  <a:cs typeface="新細明體" charset="0"/>
                </a:endParaRPr>
              </a:p>
            </p:txBody>
          </p:sp>
        </p:grpSp>
      </p:grpSp>
      <p:sp>
        <p:nvSpPr>
          <p:cNvPr id="104" name="TextBox 103"/>
          <p:cNvSpPr txBox="1"/>
          <p:nvPr/>
        </p:nvSpPr>
        <p:spPr>
          <a:xfrm>
            <a:off x="3873500" y="6199285"/>
            <a:ext cx="498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s-IS" sz="1400" i="1" dirty="0">
                <a:solidFill>
                  <a:srgbClr val="FF9900"/>
                </a:solidFill>
              </a:rPr>
              <a:t>…what do you think about this approach?</a:t>
            </a:r>
            <a:endParaRPr lang="en-US" sz="1400" i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5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852"/>
    </mc:Choice>
    <mc:Fallback xmlns="">
      <p:transition spd="slow" advTm="14985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TPR-Tree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Time-Parameterized R-tree</a:t>
                </a:r>
              </a:p>
              <a:p>
                <a:pPr lvl="1"/>
                <a:r>
                  <a:rPr lang="en-US" dirty="0"/>
                  <a:t>Store locations and MBRs as functions of time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0" dirty="0">
                    <a:latin typeface="+mj-lt"/>
                  </a:rPr>
                  <a:t>)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𝑀𝐵𝑅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𝑀𝐵𝑅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VBR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for velocity</a:t>
                </a:r>
              </a:p>
              <a:p>
                <a:pPr lvl="2"/>
                <a:r>
                  <a:rPr lang="en-US" dirty="0"/>
                  <a:t>An MBR </a:t>
                </a:r>
                <a:r>
                  <a:rPr lang="en-US" dirty="0">
                    <a:solidFill>
                      <a:srgbClr val="0000FF"/>
                    </a:solidFill>
                  </a:rPr>
                  <a:t>grows</a:t>
                </a:r>
                <a:r>
                  <a:rPr lang="en-US" dirty="0"/>
                  <a:t> with time, and can be estimated</a:t>
                </a:r>
              </a:p>
              <a:p>
                <a:pPr lvl="2"/>
                <a:r>
                  <a:rPr lang="en-US" dirty="0"/>
                  <a:t>Insertion of objects needs to minimize VBR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9003" y="6248400"/>
            <a:ext cx="560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FF9900"/>
                </a:solidFill>
              </a:rPr>
              <a:t>“Indexing the Position of Continuously Moving Objects”, S </a:t>
            </a:r>
            <a:r>
              <a:rPr lang="en-US" sz="1400" i="1" dirty="0" err="1">
                <a:solidFill>
                  <a:srgbClr val="FF9900"/>
                </a:solidFill>
              </a:rPr>
              <a:t>Saltenis</a:t>
            </a:r>
            <a:r>
              <a:rPr lang="en-US" sz="1400" i="1" dirty="0">
                <a:solidFill>
                  <a:srgbClr val="FF9900"/>
                </a:solidFill>
              </a:rPr>
              <a:t>, C Jensen, S T </a:t>
            </a:r>
            <a:r>
              <a:rPr lang="en-US" sz="1400" i="1" dirty="0" err="1">
                <a:solidFill>
                  <a:srgbClr val="FF9900"/>
                </a:solidFill>
              </a:rPr>
              <a:t>Leutenegger</a:t>
            </a:r>
            <a:r>
              <a:rPr lang="en-US" sz="1400" i="1" dirty="0">
                <a:solidFill>
                  <a:srgbClr val="FF9900"/>
                </a:solidFill>
              </a:rPr>
              <a:t> and M. A. Lopez, SIGMOD 2000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877557"/>
              </p:ext>
            </p:extLst>
          </p:nvPr>
        </p:nvGraphicFramePr>
        <p:xfrm>
          <a:off x="1239809" y="3503749"/>
          <a:ext cx="2851668" cy="2473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" r:id="rId7" imgW="1758950" imgH="1604963" progId="MSDraw.1.01">
                  <p:embed/>
                </p:oleObj>
              </mc:Choice>
              <mc:Fallback>
                <p:oleObj r:id="rId7" imgW="1758950" imgH="1604963" progId="MSDraw.1.01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809" y="3503749"/>
                        <a:ext cx="2851668" cy="24738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442272"/>
              </p:ext>
            </p:extLst>
          </p:nvPr>
        </p:nvGraphicFramePr>
        <p:xfrm>
          <a:off x="4330680" y="3492372"/>
          <a:ext cx="2851668" cy="2485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" r:id="rId9" imgW="1758950" imgH="1604963" progId="MSDraw.1.01">
                  <p:embed/>
                </p:oleObj>
              </mc:Choice>
              <mc:Fallback>
                <p:oleObj r:id="rId9" imgW="1758950" imgH="1604963" progId="MSDraw.1.01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680" y="3492372"/>
                        <a:ext cx="2851668" cy="24852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699900" y="5977633"/>
            <a:ext cx="7454900" cy="532377"/>
            <a:chOff x="43" y="0"/>
            <a:chExt cx="3813" cy="552"/>
          </a:xfrm>
        </p:grpSpPr>
        <p:sp>
          <p:nvSpPr>
            <p:cNvPr id="10" name="Rectangle 6"/>
            <p:cNvSpPr>
              <a:spLocks noChangeArrowheads="1" noTextEdit="1"/>
            </p:cNvSpPr>
            <p:nvPr/>
          </p:nvSpPr>
          <p:spPr bwMode="auto">
            <a:xfrm>
              <a:off x="43" y="0"/>
              <a:ext cx="1907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1" name="Rectangle 7"/>
            <p:cNvSpPr>
              <a:spLocks noChangeArrowheads="1" noTextEdit="1"/>
            </p:cNvSpPr>
            <p:nvPr/>
          </p:nvSpPr>
          <p:spPr bwMode="auto">
            <a:xfrm>
              <a:off x="1950" y="0"/>
              <a:ext cx="1906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43" y="158"/>
              <a:ext cx="1907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1600" dirty="0">
                  <a:latin typeface="Times New Roman" charset="0"/>
                </a:rPr>
                <a:t>(a) The boundaries at current time 0</a:t>
              </a:r>
            </a:p>
            <a:p>
              <a:pPr algn="ctr" eaLnBrk="0" hangingPunct="0"/>
              <a:endParaRPr lang="en-US" altLang="zh-CN" sz="1600" dirty="0">
                <a:latin typeface="Times New Roman" charset="0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950" y="158"/>
              <a:ext cx="1906" cy="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1600" dirty="0">
                  <a:latin typeface="Times New Roman" charset="0"/>
                </a:rPr>
                <a:t>(b) The boundaries at future time 1</a:t>
              </a:r>
            </a:p>
            <a:p>
              <a:pPr algn="ctr" eaLnBrk="0" hangingPunct="0"/>
              <a:endParaRPr lang="en-US" altLang="zh-CN" sz="1600" dirty="0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5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311"/>
    </mc:Choice>
    <mc:Fallback xmlns="">
      <p:transition spd="slow" advTm="14831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trajectory is object movement history in a space</a:t>
            </a:r>
          </a:p>
          <a:p>
            <a:pPr lvl="1"/>
            <a:r>
              <a:rPr lang="en-US" dirty="0"/>
              <a:t>Continuous in nature, but discrete once captured and stored</a:t>
            </a:r>
          </a:p>
          <a:p>
            <a:r>
              <a:rPr lang="en-US" dirty="0"/>
              <a:t>Many </a:t>
            </a:r>
            <a:r>
              <a:rPr lang="en-US" dirty="0">
                <a:solidFill>
                  <a:srgbClr val="0070C0"/>
                </a:solidFill>
              </a:rPr>
              <a:t>location-update strategies</a:t>
            </a:r>
          </a:p>
          <a:p>
            <a:pPr lvl="1"/>
            <a:r>
              <a:rPr lang="en-US" dirty="0"/>
              <a:t>By time, by distance, by deviation…</a:t>
            </a:r>
          </a:p>
          <a:p>
            <a:pPr lvl="1"/>
            <a:r>
              <a:rPr lang="en-US" dirty="0"/>
              <a:t>A trade-off between accuracy and other overheads </a:t>
            </a:r>
          </a:p>
          <a:p>
            <a:pPr lvl="1"/>
            <a:r>
              <a:rPr lang="en-US" dirty="0"/>
              <a:t>Variations may not always be under control</a:t>
            </a:r>
          </a:p>
          <a:p>
            <a:r>
              <a:rPr lang="en-US" dirty="0"/>
              <a:t>Movement can be in a free space (e.g., birds flying), or a constrained space (e.g., cars in road networks)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0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378"/>
    </mc:Choice>
    <mc:Fallback xmlns="">
      <p:transition spd="slow" advTm="23837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Similarity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foundation to perform trajectory based queries and analytics (such as clustering)</a:t>
            </a:r>
          </a:p>
          <a:p>
            <a:r>
              <a:rPr lang="en-AU" dirty="0"/>
              <a:t>Many types of similarities</a:t>
            </a:r>
          </a:p>
          <a:p>
            <a:pPr lvl="1"/>
            <a:r>
              <a:rPr lang="en-AU" dirty="0"/>
              <a:t>Sequence-based: passing the same sequence of points?</a:t>
            </a:r>
          </a:p>
          <a:p>
            <a:pPr lvl="1"/>
            <a:r>
              <a:rPr lang="en-AU" dirty="0"/>
              <a:t>Geometry-based: similar shapes?</a:t>
            </a:r>
          </a:p>
          <a:p>
            <a:pPr lvl="1"/>
            <a:r>
              <a:rPr lang="en-AU" dirty="0"/>
              <a:t>With or without time or speed considerations</a:t>
            </a:r>
          </a:p>
          <a:p>
            <a:r>
              <a:rPr lang="en-AU" dirty="0"/>
              <a:t>Key factors to consider</a:t>
            </a:r>
          </a:p>
          <a:p>
            <a:pPr lvl="1"/>
            <a:r>
              <a:rPr lang="en-AU" dirty="0"/>
              <a:t>Alignment of sampling points (to deal with non-uniform sampling)</a:t>
            </a:r>
          </a:p>
          <a:p>
            <a:pPr lvl="1"/>
            <a:r>
              <a:rPr lang="en-AU" dirty="0"/>
              <a:t>Robustness to noise (to deal with data quality issues)</a:t>
            </a:r>
            <a:endParaRPr lang="en-US" dirty="0"/>
          </a:p>
          <a:p>
            <a:r>
              <a:rPr lang="en-US" dirty="0"/>
              <a:t>There are many trajectory similarity measures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2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34"/>
    </mc:Choice>
    <mc:Fallback xmlns="">
      <p:transition spd="slow" advTm="16013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Alignment of samples</a:t>
            </a:r>
          </a:p>
          <a:p>
            <a:pPr lvl="1"/>
            <a:r>
              <a:rPr lang="en-US"/>
              <a:t>Lock-step vs. adaptive alignment </a:t>
            </a:r>
          </a:p>
          <a:p>
            <a:r>
              <a:rPr lang="en-US"/>
              <a:t>Similarity metric</a:t>
            </a:r>
          </a:p>
          <a:p>
            <a:pPr lvl="1"/>
            <a:r>
              <a:rPr lang="en-US"/>
              <a:t>Geographical distance vs. count based</a:t>
            </a:r>
          </a:p>
          <a:p>
            <a:r>
              <a:rPr lang="en-US"/>
              <a:t>Continuity  </a:t>
            </a:r>
          </a:p>
          <a:p>
            <a:pPr lvl="1"/>
            <a:r>
              <a:rPr lang="en-US"/>
              <a:t>Discrete vs. continuous  </a:t>
            </a:r>
          </a:p>
          <a:p>
            <a:r>
              <a:rPr lang="en-US"/>
              <a:t>Dimension</a:t>
            </a:r>
          </a:p>
          <a:p>
            <a:pPr lvl="1"/>
            <a:r>
              <a:rPr lang="en-US"/>
              <a:t>Spatial-only vs. spatio-temporal </a:t>
            </a:r>
          </a:p>
          <a:p>
            <a:r>
              <a:rPr lang="en-US"/>
              <a:t>Underlying space</a:t>
            </a:r>
          </a:p>
          <a:p>
            <a:pPr lvl="1"/>
            <a:r>
              <a:rPr lang="en-US"/>
              <a:t>Euclidean space vs. road network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50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Lock-Step Alignment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AU" i="1" dirty="0" err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point of a trajectory is aligned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AU" i="1" dirty="0" err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AU" dirty="0"/>
                  <a:t> point of the other trajectory </a:t>
                </a:r>
              </a:p>
              <a:p>
                <a:pPr lvl="1"/>
                <a:r>
                  <a:rPr lang="en-AU" dirty="0"/>
                  <a:t>Sliding window based on the shorter trajectory</a:t>
                </a:r>
              </a:p>
              <a:p>
                <a:pPr lvl="1"/>
                <a:r>
                  <a:rPr lang="en-AU" dirty="0"/>
                  <a:t>The distance is the best of window-based total Euclidian distance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28002" y="3362838"/>
            <a:ext cx="5297256" cy="2735309"/>
            <a:chOff x="1735462" y="3655277"/>
            <a:chExt cx="5297256" cy="2735309"/>
          </a:xfrm>
        </p:grpSpPr>
        <p:sp>
          <p:nvSpPr>
            <p:cNvPr id="7" name="Oval 6"/>
            <p:cNvSpPr/>
            <p:nvPr/>
          </p:nvSpPr>
          <p:spPr>
            <a:xfrm>
              <a:off x="2232118" y="410458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/>
            <p:cNvSpPr/>
            <p:nvPr/>
          </p:nvSpPr>
          <p:spPr>
            <a:xfrm>
              <a:off x="3222718" y="379978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4137118" y="425698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/>
            <p:cNvSpPr/>
            <p:nvPr/>
          </p:nvSpPr>
          <p:spPr>
            <a:xfrm>
              <a:off x="5051518" y="456178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/>
            <p:cNvSpPr/>
            <p:nvPr/>
          </p:nvSpPr>
          <p:spPr>
            <a:xfrm>
              <a:off x="5889718" y="433318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/>
            <p:cNvSpPr/>
            <p:nvPr/>
          </p:nvSpPr>
          <p:spPr>
            <a:xfrm>
              <a:off x="6727918" y="431645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/>
            <p:cNvSpPr/>
            <p:nvPr/>
          </p:nvSpPr>
          <p:spPr>
            <a:xfrm>
              <a:off x="3070318" y="5552386"/>
              <a:ext cx="152400" cy="152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/>
            <p:cNvSpPr/>
            <p:nvPr/>
          </p:nvSpPr>
          <p:spPr>
            <a:xfrm>
              <a:off x="3981001" y="5552386"/>
              <a:ext cx="152400" cy="152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/>
            <p:cNvSpPr/>
            <p:nvPr/>
          </p:nvSpPr>
          <p:spPr>
            <a:xfrm>
              <a:off x="4670518" y="5730805"/>
              <a:ext cx="152400" cy="152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/>
            <p:cNvSpPr/>
            <p:nvPr/>
          </p:nvSpPr>
          <p:spPr>
            <a:xfrm>
              <a:off x="5356318" y="6238186"/>
              <a:ext cx="152400" cy="152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7" name="Straight Arrow Connector 16"/>
            <p:cNvCxnSpPr>
              <a:stCxn id="7" idx="5"/>
              <a:endCxn id="13" idx="0"/>
            </p:cNvCxnSpPr>
            <p:nvPr/>
          </p:nvCxnSpPr>
          <p:spPr>
            <a:xfrm>
              <a:off x="2362200" y="4234668"/>
              <a:ext cx="784318" cy="1317718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4"/>
              <a:endCxn id="14" idx="0"/>
            </p:cNvCxnSpPr>
            <p:nvPr/>
          </p:nvCxnSpPr>
          <p:spPr>
            <a:xfrm>
              <a:off x="3298918" y="3952186"/>
              <a:ext cx="758283" cy="1600200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9" idx="4"/>
              <a:endCxn id="15" idx="1"/>
            </p:cNvCxnSpPr>
            <p:nvPr/>
          </p:nvCxnSpPr>
          <p:spPr>
            <a:xfrm>
              <a:off x="4213318" y="4409386"/>
              <a:ext cx="479518" cy="1343737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0" idx="4"/>
              <a:endCxn id="16" idx="1"/>
            </p:cNvCxnSpPr>
            <p:nvPr/>
          </p:nvCxnSpPr>
          <p:spPr>
            <a:xfrm>
              <a:off x="5127718" y="4714186"/>
              <a:ext cx="250918" cy="1546318"/>
            </a:xfrm>
            <a:prstGeom prst="straightConnector1">
              <a:avLst/>
            </a:prstGeom>
            <a:ln w="15875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3"/>
              <a:endCxn id="13" idx="0"/>
            </p:cNvCxnSpPr>
            <p:nvPr/>
          </p:nvCxnSpPr>
          <p:spPr>
            <a:xfrm flipH="1">
              <a:off x="3146518" y="3929868"/>
              <a:ext cx="98518" cy="1622518"/>
            </a:xfrm>
            <a:prstGeom prst="straightConnector1">
              <a:avLst/>
            </a:prstGeom>
            <a:ln w="15875">
              <a:solidFill>
                <a:srgbClr val="0070C0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3"/>
              <a:endCxn id="14" idx="7"/>
            </p:cNvCxnSpPr>
            <p:nvPr/>
          </p:nvCxnSpPr>
          <p:spPr>
            <a:xfrm flipH="1">
              <a:off x="4111083" y="4387068"/>
              <a:ext cx="48353" cy="1187636"/>
            </a:xfrm>
            <a:prstGeom prst="straightConnector1">
              <a:avLst/>
            </a:prstGeom>
            <a:ln w="15875">
              <a:solidFill>
                <a:srgbClr val="0070C0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0" idx="3"/>
              <a:endCxn id="15" idx="7"/>
            </p:cNvCxnSpPr>
            <p:nvPr/>
          </p:nvCxnSpPr>
          <p:spPr>
            <a:xfrm flipH="1">
              <a:off x="4800600" y="4691868"/>
              <a:ext cx="273236" cy="1061255"/>
            </a:xfrm>
            <a:prstGeom prst="straightConnector1">
              <a:avLst/>
            </a:prstGeom>
            <a:ln w="15875">
              <a:solidFill>
                <a:srgbClr val="0070C0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4"/>
              <a:endCxn id="16" idx="7"/>
            </p:cNvCxnSpPr>
            <p:nvPr/>
          </p:nvCxnSpPr>
          <p:spPr>
            <a:xfrm flipH="1">
              <a:off x="5486400" y="4485586"/>
              <a:ext cx="479518" cy="1774918"/>
            </a:xfrm>
            <a:prstGeom prst="straightConnector1">
              <a:avLst/>
            </a:prstGeom>
            <a:ln w="15875">
              <a:solidFill>
                <a:srgbClr val="0070C0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4"/>
              <a:endCxn id="13" idx="7"/>
            </p:cNvCxnSpPr>
            <p:nvPr/>
          </p:nvCxnSpPr>
          <p:spPr>
            <a:xfrm flipH="1">
              <a:off x="3200400" y="4409386"/>
              <a:ext cx="1012918" cy="1165318"/>
            </a:xfrm>
            <a:prstGeom prst="straightConnector1">
              <a:avLst/>
            </a:prstGeom>
            <a:ln w="15875">
              <a:solidFill>
                <a:srgbClr val="00B05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0" idx="3"/>
              <a:endCxn id="14" idx="7"/>
            </p:cNvCxnSpPr>
            <p:nvPr/>
          </p:nvCxnSpPr>
          <p:spPr>
            <a:xfrm flipH="1">
              <a:off x="4111083" y="4691868"/>
              <a:ext cx="962753" cy="882836"/>
            </a:xfrm>
            <a:prstGeom prst="straightConnector1">
              <a:avLst/>
            </a:prstGeom>
            <a:ln w="15875">
              <a:solidFill>
                <a:srgbClr val="00B05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1" idx="5"/>
              <a:endCxn id="15" idx="7"/>
            </p:cNvCxnSpPr>
            <p:nvPr/>
          </p:nvCxnSpPr>
          <p:spPr>
            <a:xfrm flipH="1">
              <a:off x="4800600" y="4463268"/>
              <a:ext cx="1219200" cy="1289855"/>
            </a:xfrm>
            <a:prstGeom prst="straightConnector1">
              <a:avLst/>
            </a:prstGeom>
            <a:ln w="15875">
              <a:solidFill>
                <a:srgbClr val="00B05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2" idx="4"/>
              <a:endCxn id="16" idx="7"/>
            </p:cNvCxnSpPr>
            <p:nvPr/>
          </p:nvCxnSpPr>
          <p:spPr>
            <a:xfrm flipH="1">
              <a:off x="5486400" y="4468859"/>
              <a:ext cx="1317718" cy="1791645"/>
            </a:xfrm>
            <a:prstGeom prst="straightConnector1">
              <a:avLst/>
            </a:prstGeom>
            <a:ln w="15875">
              <a:solidFill>
                <a:srgbClr val="00B05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735462" y="3655277"/>
              <a:ext cx="3711482" cy="12034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94118" y="3773766"/>
              <a:ext cx="3151141" cy="1078305"/>
            </a:xfrm>
            <a:prstGeom prst="rect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88258" y="4051971"/>
              <a:ext cx="3044460" cy="800101"/>
            </a:xfrm>
            <a:prstGeom prst="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CD6C488-82A2-F14D-BA02-1560702F6075}"/>
              </a:ext>
            </a:extLst>
          </p:cNvPr>
          <p:cNvSpPr txBox="1"/>
          <p:nvPr/>
        </p:nvSpPr>
        <p:spPr>
          <a:xfrm>
            <a:off x="3319003" y="6248400"/>
            <a:ext cx="5607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FF9900"/>
                </a:solidFill>
              </a:rPr>
              <a:t>… what is the time complexity of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4707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40"/>
    </mc:Choice>
    <mc:Fallback xmlns="">
      <p:transition spd="slow" advTm="12584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Drawback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Cannot find similar trajectories with different </a:t>
            </a:r>
            <a:r>
              <a:rPr lang="en-AU" dirty="0">
                <a:solidFill>
                  <a:srgbClr val="0070C0"/>
                </a:solidFill>
              </a:rPr>
              <a:t>sampling rates, </a:t>
            </a:r>
            <a:r>
              <a:rPr lang="en-AU" dirty="0">
                <a:solidFill>
                  <a:schemeClr val="tx1"/>
                </a:solidFill>
              </a:rPr>
              <a:t>which are common in practice</a:t>
            </a:r>
          </a:p>
          <a:p>
            <a:r>
              <a:rPr lang="en-AU" dirty="0"/>
              <a:t>Sensitive to noise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16336" y="3657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2070193" y="5029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2718172" y="33528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3162579" y="366712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3505200" y="41148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3886200" y="441007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4419600" y="4419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4876800" y="404812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5181600" y="366712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5638800" y="33528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6096000" y="3657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6477000" y="401955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6934200" y="436245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1847850" y="412432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2679793" y="454342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3413218" y="50292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4267200" y="5638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/>
          <p:cNvSpPr/>
          <p:nvPr/>
        </p:nvSpPr>
        <p:spPr>
          <a:xfrm>
            <a:off x="4953000" y="5181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5518243" y="469582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6248400" y="5181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7061293" y="57150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Arrow Connector 28"/>
          <p:cNvCxnSpPr>
            <a:stCxn id="20" idx="5"/>
            <a:endCxn id="8" idx="0"/>
          </p:cNvCxnSpPr>
          <p:nvPr/>
        </p:nvCxnSpPr>
        <p:spPr>
          <a:xfrm>
            <a:off x="1977932" y="4254407"/>
            <a:ext cx="168461" cy="774793"/>
          </a:xfrm>
          <a:prstGeom prst="straightConnector1">
            <a:avLst/>
          </a:prstGeom>
          <a:ln w="3175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1" idx="1"/>
          </p:cNvCxnSpPr>
          <p:nvPr/>
        </p:nvCxnSpPr>
        <p:spPr>
          <a:xfrm>
            <a:off x="2298793" y="3781285"/>
            <a:ext cx="403318" cy="784458"/>
          </a:xfrm>
          <a:prstGeom prst="straightConnector1">
            <a:avLst/>
          </a:prstGeom>
          <a:ln w="3175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2" idx="1"/>
          </p:cNvCxnSpPr>
          <p:nvPr/>
        </p:nvCxnSpPr>
        <p:spPr>
          <a:xfrm>
            <a:off x="2808101" y="3482742"/>
            <a:ext cx="627435" cy="1568776"/>
          </a:xfrm>
          <a:prstGeom prst="straightConnector1">
            <a:avLst/>
          </a:prstGeom>
          <a:ln w="3175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3" idx="1"/>
          </p:cNvCxnSpPr>
          <p:nvPr/>
        </p:nvCxnSpPr>
        <p:spPr>
          <a:xfrm>
            <a:off x="3262312" y="3781285"/>
            <a:ext cx="1027206" cy="1879833"/>
          </a:xfrm>
          <a:prstGeom prst="straightConnector1">
            <a:avLst/>
          </a:prstGeom>
          <a:ln w="3175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4" idx="2"/>
          </p:cNvCxnSpPr>
          <p:nvPr/>
        </p:nvCxnSpPr>
        <p:spPr>
          <a:xfrm>
            <a:off x="3613990" y="4200525"/>
            <a:ext cx="1339010" cy="1057275"/>
          </a:xfrm>
          <a:prstGeom prst="straightConnector1">
            <a:avLst/>
          </a:prstGeom>
          <a:ln w="3175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7"/>
          </p:cNvCxnSpPr>
          <p:nvPr/>
        </p:nvCxnSpPr>
        <p:spPr>
          <a:xfrm>
            <a:off x="4016282" y="4432393"/>
            <a:ext cx="1586191" cy="330036"/>
          </a:xfrm>
          <a:prstGeom prst="straightConnector1">
            <a:avLst/>
          </a:prstGeom>
          <a:ln w="3175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6"/>
          </p:cNvCxnSpPr>
          <p:nvPr/>
        </p:nvCxnSpPr>
        <p:spPr>
          <a:xfrm>
            <a:off x="4572000" y="4495800"/>
            <a:ext cx="1752600" cy="739821"/>
          </a:xfrm>
          <a:prstGeom prst="straightConnector1">
            <a:avLst/>
          </a:prstGeom>
          <a:ln w="3175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4" idx="6"/>
          </p:cNvCxnSpPr>
          <p:nvPr/>
        </p:nvCxnSpPr>
        <p:spPr>
          <a:xfrm>
            <a:off x="5029200" y="4124325"/>
            <a:ext cx="2108293" cy="1666875"/>
          </a:xfrm>
          <a:prstGeom prst="straightConnector1">
            <a:avLst/>
          </a:prstGeom>
          <a:ln w="3175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82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13"/>
    </mc:Choice>
    <mc:Fallback xmlns="">
      <p:transition spd="slow" advTm="7051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Adaptive Alignment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Dynamic Time Warping (DTW) distance</a:t>
            </a:r>
          </a:p>
          <a:p>
            <a:pPr lvl="1"/>
            <a:r>
              <a:rPr lang="en-AU" dirty="0"/>
              <a:t>Adaptation from time series distance measure</a:t>
            </a:r>
          </a:p>
          <a:p>
            <a:pPr lvl="1"/>
            <a:r>
              <a:rPr lang="en-AU" dirty="0"/>
              <a:t>Used to handle time shift and scale in time series </a:t>
            </a:r>
          </a:p>
          <a:p>
            <a:r>
              <a:rPr lang="en-AU" dirty="0"/>
              <a:t>Optimal order-aware alignment between two sequences </a:t>
            </a:r>
          </a:p>
          <a:p>
            <a:pPr lvl="1"/>
            <a:r>
              <a:rPr lang="en-AU" dirty="0"/>
              <a:t>Goal: minimize the aggregate distance between matched points</a:t>
            </a:r>
          </a:p>
          <a:p>
            <a:r>
              <a:rPr lang="en-AU" dirty="0"/>
              <a:t>1-to-many mapping: one point in one sequence can be mapped to multiple points in another sequence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3455" y="6484961"/>
            <a:ext cx="85205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Yi, </a:t>
            </a:r>
            <a:r>
              <a:rPr lang="en-AU" sz="1200" i="1" dirty="0" err="1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Byoung-Kee</a:t>
            </a:r>
            <a:r>
              <a:rPr lang="en-AU" sz="12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AU" sz="1200" i="1" dirty="0" err="1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Jagadish</a:t>
            </a:r>
            <a:r>
              <a:rPr lang="en-AU" sz="12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, HV and </a:t>
            </a:r>
            <a:r>
              <a:rPr lang="en-AU" sz="1200" i="1" dirty="0" err="1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Faloutsos</a:t>
            </a:r>
            <a:r>
              <a:rPr lang="en-AU" sz="12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, Christos, Efficient retrieval of similar time sequences under time warping. ICDE 1998</a:t>
            </a:r>
          </a:p>
        </p:txBody>
      </p:sp>
    </p:spTree>
    <p:extLst>
      <p:ext uri="{BB962C8B-B14F-4D97-AF65-F5344CB8AC3E}">
        <p14:creationId xmlns:p14="http://schemas.microsoft.com/office/powerpoint/2010/main" val="35787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82"/>
    </mc:Choice>
    <mc:Fallback xmlns="">
      <p:transition spd="slow" advTm="4528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Learning Objectives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we will cover</a:t>
            </a:r>
          </a:p>
          <a:p>
            <a:pPr lvl="1"/>
            <a:r>
              <a:rPr lang="en-AU" dirty="0"/>
              <a:t>Spatiotemporal Data and Queries</a:t>
            </a:r>
          </a:p>
          <a:p>
            <a:pPr lvl="1"/>
            <a:r>
              <a:rPr lang="en-AU" dirty="0"/>
              <a:t>Spatiotemporal Indexing and Query Processing</a:t>
            </a:r>
          </a:p>
          <a:p>
            <a:pPr lvl="1"/>
            <a:r>
              <a:rPr lang="en-AU" dirty="0"/>
              <a:t>Trajectory Similarity Measures</a:t>
            </a:r>
          </a:p>
          <a:p>
            <a:pPr lvl="1"/>
            <a:r>
              <a:rPr lang="en-AU" dirty="0"/>
              <a:t>Open issues and directions</a:t>
            </a:r>
          </a:p>
          <a:p>
            <a:r>
              <a:rPr lang="en-AU" dirty="0"/>
              <a:t>Goals</a:t>
            </a:r>
          </a:p>
          <a:p>
            <a:pPr lvl="1"/>
            <a:r>
              <a:rPr lang="en-AU" dirty="0"/>
              <a:t>Understand the temporal dimension of spatial data</a:t>
            </a:r>
          </a:p>
          <a:p>
            <a:pPr lvl="1"/>
            <a:r>
              <a:rPr lang="en-AU" dirty="0"/>
              <a:t>Understand basics of spatiotemporal data management</a:t>
            </a:r>
          </a:p>
          <a:p>
            <a:pPr lvl="1"/>
            <a:r>
              <a:rPr lang="en-AU" dirty="0"/>
              <a:t>Learn from examples about how to deal with new data management challenges brought by new data types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3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000"/>
    </mc:Choice>
    <mc:Fallback xmlns="">
      <p:transition spd="slow" advTm="177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DTW for Trajectories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Useful when detecting similar trajectories with different sampling rates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69379" y="2819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1923236" y="41910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2571215" y="2514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3015622" y="282892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3358243" y="3276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3739243" y="357187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4272643" y="3581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4729843" y="320992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5034643" y="282892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5491843" y="2514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5949043" y="2857337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6330043" y="318135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6787243" y="352425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1700893" y="328612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2532836" y="370522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3266261" y="41910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4120243" y="4800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/>
          <p:cNvSpPr/>
          <p:nvPr/>
        </p:nvSpPr>
        <p:spPr>
          <a:xfrm>
            <a:off x="4806043" y="4343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5371286" y="385762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6101443" y="43434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6914336" y="48768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Arrow Connector 28"/>
          <p:cNvCxnSpPr>
            <a:stCxn id="20" idx="5"/>
            <a:endCxn id="8" idx="0"/>
          </p:cNvCxnSpPr>
          <p:nvPr/>
        </p:nvCxnSpPr>
        <p:spPr>
          <a:xfrm>
            <a:off x="1830975" y="3416207"/>
            <a:ext cx="168461" cy="77479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1" idx="1"/>
          </p:cNvCxnSpPr>
          <p:nvPr/>
        </p:nvCxnSpPr>
        <p:spPr>
          <a:xfrm>
            <a:off x="2151836" y="2914650"/>
            <a:ext cx="403318" cy="81289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1" idx="0"/>
          </p:cNvCxnSpPr>
          <p:nvPr/>
        </p:nvCxnSpPr>
        <p:spPr>
          <a:xfrm flipH="1">
            <a:off x="2609036" y="2587532"/>
            <a:ext cx="30348" cy="111769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1" idx="7"/>
          </p:cNvCxnSpPr>
          <p:nvPr/>
        </p:nvCxnSpPr>
        <p:spPr>
          <a:xfrm flipH="1">
            <a:off x="2662918" y="2914650"/>
            <a:ext cx="392019" cy="81289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2" idx="0"/>
          </p:cNvCxnSpPr>
          <p:nvPr/>
        </p:nvCxnSpPr>
        <p:spPr>
          <a:xfrm flipH="1">
            <a:off x="3342461" y="3340146"/>
            <a:ext cx="76200" cy="850854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2" idx="6"/>
          </p:cNvCxnSpPr>
          <p:nvPr/>
        </p:nvCxnSpPr>
        <p:spPr>
          <a:xfrm flipH="1">
            <a:off x="3418661" y="3657600"/>
            <a:ext cx="388751" cy="60960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3" idx="7"/>
          </p:cNvCxnSpPr>
          <p:nvPr/>
        </p:nvCxnSpPr>
        <p:spPr>
          <a:xfrm flipH="1">
            <a:off x="4250325" y="3657600"/>
            <a:ext cx="98518" cy="1165318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6"/>
            <a:endCxn id="24" idx="0"/>
          </p:cNvCxnSpPr>
          <p:nvPr/>
        </p:nvCxnSpPr>
        <p:spPr>
          <a:xfrm>
            <a:off x="4425043" y="3657600"/>
            <a:ext cx="457200" cy="68580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5" idx="7"/>
          </p:cNvCxnSpPr>
          <p:nvPr/>
        </p:nvCxnSpPr>
        <p:spPr>
          <a:xfrm>
            <a:off x="5110843" y="2914650"/>
            <a:ext cx="390525" cy="965293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7" idx="0"/>
          </p:cNvCxnSpPr>
          <p:nvPr/>
        </p:nvCxnSpPr>
        <p:spPr>
          <a:xfrm>
            <a:off x="6857186" y="3600310"/>
            <a:ext cx="133350" cy="127649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26" idx="7"/>
          </p:cNvCxnSpPr>
          <p:nvPr/>
        </p:nvCxnSpPr>
        <p:spPr>
          <a:xfrm flipH="1">
            <a:off x="6231525" y="3270203"/>
            <a:ext cx="174718" cy="1095515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5" idx="5"/>
          </p:cNvCxnSpPr>
          <p:nvPr/>
        </p:nvCxnSpPr>
        <p:spPr>
          <a:xfrm flipH="1">
            <a:off x="5501368" y="2990780"/>
            <a:ext cx="523875" cy="996927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25" idx="7"/>
          </p:cNvCxnSpPr>
          <p:nvPr/>
        </p:nvCxnSpPr>
        <p:spPr>
          <a:xfrm flipH="1">
            <a:off x="5501368" y="2622503"/>
            <a:ext cx="66675" cy="1257440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5" idx="5"/>
          </p:cNvCxnSpPr>
          <p:nvPr/>
        </p:nvCxnSpPr>
        <p:spPr>
          <a:xfrm>
            <a:off x="4843116" y="3289253"/>
            <a:ext cx="658252" cy="698454"/>
          </a:xfrm>
          <a:prstGeom prst="straightConnector1">
            <a:avLst/>
          </a:prstGeom>
          <a:ln w="3175">
            <a:solidFill>
              <a:schemeClr val="accent3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1681843" y="2543175"/>
            <a:ext cx="5245100" cy="1143000"/>
          </a:xfrm>
          <a:custGeom>
            <a:avLst/>
            <a:gdLst>
              <a:gd name="connsiteX0" fmla="*/ 0 w 5245100"/>
              <a:gd name="connsiteY0" fmla="*/ 952500 h 1143000"/>
              <a:gd name="connsiteX1" fmla="*/ 63500 w 5245100"/>
              <a:gd name="connsiteY1" fmla="*/ 901700 h 1143000"/>
              <a:gd name="connsiteX2" fmla="*/ 152400 w 5245100"/>
              <a:gd name="connsiteY2" fmla="*/ 825500 h 1143000"/>
              <a:gd name="connsiteX3" fmla="*/ 177800 w 5245100"/>
              <a:gd name="connsiteY3" fmla="*/ 787400 h 1143000"/>
              <a:gd name="connsiteX4" fmla="*/ 254000 w 5245100"/>
              <a:gd name="connsiteY4" fmla="*/ 711200 h 1143000"/>
              <a:gd name="connsiteX5" fmla="*/ 317500 w 5245100"/>
              <a:gd name="connsiteY5" fmla="*/ 635000 h 1143000"/>
              <a:gd name="connsiteX6" fmla="*/ 330200 w 5245100"/>
              <a:gd name="connsiteY6" fmla="*/ 596900 h 1143000"/>
              <a:gd name="connsiteX7" fmla="*/ 393700 w 5245100"/>
              <a:gd name="connsiteY7" fmla="*/ 508000 h 1143000"/>
              <a:gd name="connsiteX8" fmla="*/ 495300 w 5245100"/>
              <a:gd name="connsiteY8" fmla="*/ 355600 h 1143000"/>
              <a:gd name="connsiteX9" fmla="*/ 571500 w 5245100"/>
              <a:gd name="connsiteY9" fmla="*/ 304800 h 1143000"/>
              <a:gd name="connsiteX10" fmla="*/ 711200 w 5245100"/>
              <a:gd name="connsiteY10" fmla="*/ 228600 h 1143000"/>
              <a:gd name="connsiteX11" fmla="*/ 749300 w 5245100"/>
              <a:gd name="connsiteY11" fmla="*/ 190500 h 1143000"/>
              <a:gd name="connsiteX12" fmla="*/ 787400 w 5245100"/>
              <a:gd name="connsiteY12" fmla="*/ 165100 h 1143000"/>
              <a:gd name="connsiteX13" fmla="*/ 825500 w 5245100"/>
              <a:gd name="connsiteY13" fmla="*/ 127000 h 1143000"/>
              <a:gd name="connsiteX14" fmla="*/ 876300 w 5245100"/>
              <a:gd name="connsiteY14" fmla="*/ 101600 h 1143000"/>
              <a:gd name="connsiteX15" fmla="*/ 965200 w 5245100"/>
              <a:gd name="connsiteY15" fmla="*/ 25400 h 1143000"/>
              <a:gd name="connsiteX16" fmla="*/ 1003300 w 5245100"/>
              <a:gd name="connsiteY16" fmla="*/ 0 h 1143000"/>
              <a:gd name="connsiteX17" fmla="*/ 1092200 w 5245100"/>
              <a:gd name="connsiteY17" fmla="*/ 88900 h 1143000"/>
              <a:gd name="connsiteX18" fmla="*/ 1130300 w 5245100"/>
              <a:gd name="connsiteY18" fmla="*/ 127000 h 1143000"/>
              <a:gd name="connsiteX19" fmla="*/ 1155700 w 5245100"/>
              <a:gd name="connsiteY19" fmla="*/ 165100 h 1143000"/>
              <a:gd name="connsiteX20" fmla="*/ 1206500 w 5245100"/>
              <a:gd name="connsiteY20" fmla="*/ 177800 h 1143000"/>
              <a:gd name="connsiteX21" fmla="*/ 1282700 w 5245100"/>
              <a:gd name="connsiteY21" fmla="*/ 254000 h 1143000"/>
              <a:gd name="connsiteX22" fmla="*/ 1384300 w 5245100"/>
              <a:gd name="connsiteY22" fmla="*/ 317500 h 1143000"/>
              <a:gd name="connsiteX23" fmla="*/ 1447800 w 5245100"/>
              <a:gd name="connsiteY23" fmla="*/ 406400 h 1143000"/>
              <a:gd name="connsiteX24" fmla="*/ 1485900 w 5245100"/>
              <a:gd name="connsiteY24" fmla="*/ 431800 h 1143000"/>
              <a:gd name="connsiteX25" fmla="*/ 1549400 w 5245100"/>
              <a:gd name="connsiteY25" fmla="*/ 508000 h 1143000"/>
              <a:gd name="connsiteX26" fmla="*/ 1574800 w 5245100"/>
              <a:gd name="connsiteY26" fmla="*/ 546100 h 1143000"/>
              <a:gd name="connsiteX27" fmla="*/ 1651000 w 5245100"/>
              <a:gd name="connsiteY27" fmla="*/ 622300 h 1143000"/>
              <a:gd name="connsiteX28" fmla="*/ 1739900 w 5245100"/>
              <a:gd name="connsiteY28" fmla="*/ 711200 h 1143000"/>
              <a:gd name="connsiteX29" fmla="*/ 1778000 w 5245100"/>
              <a:gd name="connsiteY29" fmla="*/ 749300 h 1143000"/>
              <a:gd name="connsiteX30" fmla="*/ 1828800 w 5245100"/>
              <a:gd name="connsiteY30" fmla="*/ 838200 h 1143000"/>
              <a:gd name="connsiteX31" fmla="*/ 1917700 w 5245100"/>
              <a:gd name="connsiteY31" fmla="*/ 889000 h 1143000"/>
              <a:gd name="connsiteX32" fmla="*/ 2006600 w 5245100"/>
              <a:gd name="connsiteY32" fmla="*/ 965200 h 1143000"/>
              <a:gd name="connsiteX33" fmla="*/ 2019300 w 5245100"/>
              <a:gd name="connsiteY33" fmla="*/ 1003300 h 1143000"/>
              <a:gd name="connsiteX34" fmla="*/ 2095500 w 5245100"/>
              <a:gd name="connsiteY34" fmla="*/ 1041400 h 1143000"/>
              <a:gd name="connsiteX35" fmla="*/ 2108200 w 5245100"/>
              <a:gd name="connsiteY35" fmla="*/ 1079500 h 1143000"/>
              <a:gd name="connsiteX36" fmla="*/ 2184400 w 5245100"/>
              <a:gd name="connsiteY36" fmla="*/ 1117600 h 1143000"/>
              <a:gd name="connsiteX37" fmla="*/ 2235200 w 5245100"/>
              <a:gd name="connsiteY37" fmla="*/ 1143000 h 1143000"/>
              <a:gd name="connsiteX38" fmla="*/ 2743200 w 5245100"/>
              <a:gd name="connsiteY38" fmla="*/ 1130300 h 1143000"/>
              <a:gd name="connsiteX39" fmla="*/ 2819400 w 5245100"/>
              <a:gd name="connsiteY39" fmla="*/ 1079500 h 1143000"/>
              <a:gd name="connsiteX40" fmla="*/ 2882900 w 5245100"/>
              <a:gd name="connsiteY40" fmla="*/ 1028700 h 1143000"/>
              <a:gd name="connsiteX41" fmla="*/ 2959100 w 5245100"/>
              <a:gd name="connsiteY41" fmla="*/ 977900 h 1143000"/>
              <a:gd name="connsiteX42" fmla="*/ 3009900 w 5245100"/>
              <a:gd name="connsiteY42" fmla="*/ 914400 h 1143000"/>
              <a:gd name="connsiteX43" fmla="*/ 3060700 w 5245100"/>
              <a:gd name="connsiteY43" fmla="*/ 863600 h 1143000"/>
              <a:gd name="connsiteX44" fmla="*/ 3111500 w 5245100"/>
              <a:gd name="connsiteY44" fmla="*/ 787400 h 1143000"/>
              <a:gd name="connsiteX45" fmla="*/ 3136900 w 5245100"/>
              <a:gd name="connsiteY45" fmla="*/ 749300 h 1143000"/>
              <a:gd name="connsiteX46" fmla="*/ 3213100 w 5245100"/>
              <a:gd name="connsiteY46" fmla="*/ 711200 h 1143000"/>
              <a:gd name="connsiteX47" fmla="*/ 3276600 w 5245100"/>
              <a:gd name="connsiteY47" fmla="*/ 635000 h 1143000"/>
              <a:gd name="connsiteX48" fmla="*/ 3327400 w 5245100"/>
              <a:gd name="connsiteY48" fmla="*/ 546100 h 1143000"/>
              <a:gd name="connsiteX49" fmla="*/ 3352800 w 5245100"/>
              <a:gd name="connsiteY49" fmla="*/ 469900 h 1143000"/>
              <a:gd name="connsiteX50" fmla="*/ 3416300 w 5245100"/>
              <a:gd name="connsiteY50" fmla="*/ 355600 h 1143000"/>
              <a:gd name="connsiteX51" fmla="*/ 3467100 w 5245100"/>
              <a:gd name="connsiteY51" fmla="*/ 330200 h 1143000"/>
              <a:gd name="connsiteX52" fmla="*/ 3517900 w 5245100"/>
              <a:gd name="connsiteY52" fmla="*/ 279400 h 1143000"/>
              <a:gd name="connsiteX53" fmla="*/ 3581400 w 5245100"/>
              <a:gd name="connsiteY53" fmla="*/ 228600 h 1143000"/>
              <a:gd name="connsiteX54" fmla="*/ 3594100 w 5245100"/>
              <a:gd name="connsiteY54" fmla="*/ 190500 h 1143000"/>
              <a:gd name="connsiteX55" fmla="*/ 3670300 w 5245100"/>
              <a:gd name="connsiteY55" fmla="*/ 127000 h 1143000"/>
              <a:gd name="connsiteX56" fmla="*/ 3746500 w 5245100"/>
              <a:gd name="connsiteY56" fmla="*/ 76200 h 1143000"/>
              <a:gd name="connsiteX57" fmla="*/ 3822700 w 5245100"/>
              <a:gd name="connsiteY57" fmla="*/ 50800 h 1143000"/>
              <a:gd name="connsiteX58" fmla="*/ 3962400 w 5245100"/>
              <a:gd name="connsiteY58" fmla="*/ 63500 h 1143000"/>
              <a:gd name="connsiteX59" fmla="*/ 4000500 w 5245100"/>
              <a:gd name="connsiteY59" fmla="*/ 88900 h 1143000"/>
              <a:gd name="connsiteX60" fmla="*/ 4038600 w 5245100"/>
              <a:gd name="connsiteY60" fmla="*/ 101600 h 1143000"/>
              <a:gd name="connsiteX61" fmla="*/ 4076700 w 5245100"/>
              <a:gd name="connsiteY61" fmla="*/ 139700 h 1143000"/>
              <a:gd name="connsiteX62" fmla="*/ 4114800 w 5245100"/>
              <a:gd name="connsiteY62" fmla="*/ 215900 h 1143000"/>
              <a:gd name="connsiteX63" fmla="*/ 4165600 w 5245100"/>
              <a:gd name="connsiteY63" fmla="*/ 228600 h 1143000"/>
              <a:gd name="connsiteX64" fmla="*/ 4203700 w 5245100"/>
              <a:gd name="connsiteY64" fmla="*/ 254000 h 1143000"/>
              <a:gd name="connsiteX65" fmla="*/ 4216400 w 5245100"/>
              <a:gd name="connsiteY65" fmla="*/ 304800 h 1143000"/>
              <a:gd name="connsiteX66" fmla="*/ 4305300 w 5245100"/>
              <a:gd name="connsiteY66" fmla="*/ 419100 h 1143000"/>
              <a:gd name="connsiteX67" fmla="*/ 4381500 w 5245100"/>
              <a:gd name="connsiteY67" fmla="*/ 444500 h 1143000"/>
              <a:gd name="connsiteX68" fmla="*/ 4419600 w 5245100"/>
              <a:gd name="connsiteY68" fmla="*/ 469900 h 1143000"/>
              <a:gd name="connsiteX69" fmla="*/ 4521200 w 5245100"/>
              <a:gd name="connsiteY69" fmla="*/ 520700 h 1143000"/>
              <a:gd name="connsiteX70" fmla="*/ 4559300 w 5245100"/>
              <a:gd name="connsiteY70" fmla="*/ 546100 h 1143000"/>
              <a:gd name="connsiteX71" fmla="*/ 4610100 w 5245100"/>
              <a:gd name="connsiteY71" fmla="*/ 571500 h 1143000"/>
              <a:gd name="connsiteX72" fmla="*/ 4686300 w 5245100"/>
              <a:gd name="connsiteY72" fmla="*/ 622300 h 1143000"/>
              <a:gd name="connsiteX73" fmla="*/ 4724400 w 5245100"/>
              <a:gd name="connsiteY73" fmla="*/ 660400 h 1143000"/>
              <a:gd name="connsiteX74" fmla="*/ 4749800 w 5245100"/>
              <a:gd name="connsiteY74" fmla="*/ 698500 h 1143000"/>
              <a:gd name="connsiteX75" fmla="*/ 4800600 w 5245100"/>
              <a:gd name="connsiteY75" fmla="*/ 723900 h 1143000"/>
              <a:gd name="connsiteX76" fmla="*/ 4813300 w 5245100"/>
              <a:gd name="connsiteY76" fmla="*/ 774700 h 1143000"/>
              <a:gd name="connsiteX77" fmla="*/ 4851400 w 5245100"/>
              <a:gd name="connsiteY77" fmla="*/ 800100 h 1143000"/>
              <a:gd name="connsiteX78" fmla="*/ 4940300 w 5245100"/>
              <a:gd name="connsiteY78" fmla="*/ 876300 h 1143000"/>
              <a:gd name="connsiteX79" fmla="*/ 4978400 w 5245100"/>
              <a:gd name="connsiteY79" fmla="*/ 889000 h 1143000"/>
              <a:gd name="connsiteX80" fmla="*/ 5080000 w 5245100"/>
              <a:gd name="connsiteY80" fmla="*/ 927100 h 1143000"/>
              <a:gd name="connsiteX81" fmla="*/ 5105400 w 5245100"/>
              <a:gd name="connsiteY81" fmla="*/ 965200 h 1143000"/>
              <a:gd name="connsiteX82" fmla="*/ 5143500 w 5245100"/>
              <a:gd name="connsiteY82" fmla="*/ 977900 h 1143000"/>
              <a:gd name="connsiteX83" fmla="*/ 5181600 w 5245100"/>
              <a:gd name="connsiteY83" fmla="*/ 1003300 h 1143000"/>
              <a:gd name="connsiteX84" fmla="*/ 5194300 w 5245100"/>
              <a:gd name="connsiteY84" fmla="*/ 1041400 h 1143000"/>
              <a:gd name="connsiteX85" fmla="*/ 5245100 w 5245100"/>
              <a:gd name="connsiteY85" fmla="*/ 10541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245100" h="1143000">
                <a:moveTo>
                  <a:pt x="0" y="952500"/>
                </a:moveTo>
                <a:cubicBezTo>
                  <a:pt x="21167" y="935567"/>
                  <a:pt x="43240" y="919709"/>
                  <a:pt x="63500" y="901700"/>
                </a:cubicBezTo>
                <a:cubicBezTo>
                  <a:pt x="155889" y="819576"/>
                  <a:pt x="74746" y="877270"/>
                  <a:pt x="152400" y="825500"/>
                </a:cubicBezTo>
                <a:cubicBezTo>
                  <a:pt x="160867" y="812800"/>
                  <a:pt x="167659" y="798808"/>
                  <a:pt x="177800" y="787400"/>
                </a:cubicBezTo>
                <a:cubicBezTo>
                  <a:pt x="201665" y="760552"/>
                  <a:pt x="234075" y="741088"/>
                  <a:pt x="254000" y="711200"/>
                </a:cubicBezTo>
                <a:cubicBezTo>
                  <a:pt x="289363" y="658156"/>
                  <a:pt x="268607" y="683893"/>
                  <a:pt x="317500" y="635000"/>
                </a:cubicBezTo>
                <a:cubicBezTo>
                  <a:pt x="321733" y="622300"/>
                  <a:pt x="323558" y="608523"/>
                  <a:pt x="330200" y="596900"/>
                </a:cubicBezTo>
                <a:cubicBezTo>
                  <a:pt x="407727" y="461229"/>
                  <a:pt x="334732" y="616108"/>
                  <a:pt x="393700" y="508000"/>
                </a:cubicBezTo>
                <a:cubicBezTo>
                  <a:pt x="441391" y="420567"/>
                  <a:pt x="426466" y="410667"/>
                  <a:pt x="495300" y="355600"/>
                </a:cubicBezTo>
                <a:cubicBezTo>
                  <a:pt x="519138" y="336530"/>
                  <a:pt x="544196" y="318452"/>
                  <a:pt x="571500" y="304800"/>
                </a:cubicBezTo>
                <a:cubicBezTo>
                  <a:pt x="609137" y="285981"/>
                  <a:pt x="676060" y="254955"/>
                  <a:pt x="711200" y="228600"/>
                </a:cubicBezTo>
                <a:cubicBezTo>
                  <a:pt x="725568" y="217824"/>
                  <a:pt x="735502" y="201998"/>
                  <a:pt x="749300" y="190500"/>
                </a:cubicBezTo>
                <a:cubicBezTo>
                  <a:pt x="761026" y="180729"/>
                  <a:pt x="775674" y="174871"/>
                  <a:pt x="787400" y="165100"/>
                </a:cubicBezTo>
                <a:cubicBezTo>
                  <a:pt x="801198" y="153602"/>
                  <a:pt x="810885" y="137439"/>
                  <a:pt x="825500" y="127000"/>
                </a:cubicBezTo>
                <a:cubicBezTo>
                  <a:pt x="840906" y="115996"/>
                  <a:pt x="860246" y="111634"/>
                  <a:pt x="876300" y="101600"/>
                </a:cubicBezTo>
                <a:cubicBezTo>
                  <a:pt x="952399" y="54038"/>
                  <a:pt x="902858" y="77352"/>
                  <a:pt x="965200" y="25400"/>
                </a:cubicBezTo>
                <a:cubicBezTo>
                  <a:pt x="976926" y="15629"/>
                  <a:pt x="990600" y="8467"/>
                  <a:pt x="1003300" y="0"/>
                </a:cubicBezTo>
                <a:cubicBezTo>
                  <a:pt x="1091353" y="66040"/>
                  <a:pt x="1021080" y="5927"/>
                  <a:pt x="1092200" y="88900"/>
                </a:cubicBezTo>
                <a:cubicBezTo>
                  <a:pt x="1103889" y="102537"/>
                  <a:pt x="1118802" y="113202"/>
                  <a:pt x="1130300" y="127000"/>
                </a:cubicBezTo>
                <a:cubicBezTo>
                  <a:pt x="1140071" y="138726"/>
                  <a:pt x="1143000" y="156633"/>
                  <a:pt x="1155700" y="165100"/>
                </a:cubicBezTo>
                <a:cubicBezTo>
                  <a:pt x="1170223" y="174782"/>
                  <a:pt x="1189567" y="173567"/>
                  <a:pt x="1206500" y="177800"/>
                </a:cubicBezTo>
                <a:cubicBezTo>
                  <a:pt x="1372522" y="302316"/>
                  <a:pt x="1171277" y="142577"/>
                  <a:pt x="1282700" y="254000"/>
                </a:cubicBezTo>
                <a:cubicBezTo>
                  <a:pt x="1315673" y="286973"/>
                  <a:pt x="1344060" y="297380"/>
                  <a:pt x="1384300" y="317500"/>
                </a:cubicBezTo>
                <a:cubicBezTo>
                  <a:pt x="1398722" y="339133"/>
                  <a:pt x="1432047" y="390647"/>
                  <a:pt x="1447800" y="406400"/>
                </a:cubicBezTo>
                <a:cubicBezTo>
                  <a:pt x="1458593" y="417193"/>
                  <a:pt x="1473200" y="423333"/>
                  <a:pt x="1485900" y="431800"/>
                </a:cubicBezTo>
                <a:cubicBezTo>
                  <a:pt x="1548963" y="526395"/>
                  <a:pt x="1467912" y="410214"/>
                  <a:pt x="1549400" y="508000"/>
                </a:cubicBezTo>
                <a:cubicBezTo>
                  <a:pt x="1559171" y="519726"/>
                  <a:pt x="1564659" y="534692"/>
                  <a:pt x="1574800" y="546100"/>
                </a:cubicBezTo>
                <a:cubicBezTo>
                  <a:pt x="1598665" y="572948"/>
                  <a:pt x="1631075" y="592412"/>
                  <a:pt x="1651000" y="622300"/>
                </a:cubicBezTo>
                <a:cubicBezTo>
                  <a:pt x="1709226" y="709639"/>
                  <a:pt x="1672840" y="688847"/>
                  <a:pt x="1739900" y="711200"/>
                </a:cubicBezTo>
                <a:cubicBezTo>
                  <a:pt x="1752600" y="723900"/>
                  <a:pt x="1769089" y="733706"/>
                  <a:pt x="1778000" y="749300"/>
                </a:cubicBezTo>
                <a:cubicBezTo>
                  <a:pt x="1828008" y="836814"/>
                  <a:pt x="1744451" y="767909"/>
                  <a:pt x="1828800" y="838200"/>
                </a:cubicBezTo>
                <a:cubicBezTo>
                  <a:pt x="1870748" y="873157"/>
                  <a:pt x="1868013" y="857946"/>
                  <a:pt x="1917700" y="889000"/>
                </a:cubicBezTo>
                <a:cubicBezTo>
                  <a:pt x="1961146" y="916154"/>
                  <a:pt x="1971965" y="930565"/>
                  <a:pt x="2006600" y="965200"/>
                </a:cubicBezTo>
                <a:cubicBezTo>
                  <a:pt x="2010833" y="977900"/>
                  <a:pt x="2010937" y="992847"/>
                  <a:pt x="2019300" y="1003300"/>
                </a:cubicBezTo>
                <a:cubicBezTo>
                  <a:pt x="2037205" y="1025681"/>
                  <a:pt x="2070401" y="1033034"/>
                  <a:pt x="2095500" y="1041400"/>
                </a:cubicBezTo>
                <a:cubicBezTo>
                  <a:pt x="2099733" y="1054100"/>
                  <a:pt x="2099837" y="1069047"/>
                  <a:pt x="2108200" y="1079500"/>
                </a:cubicBezTo>
                <a:cubicBezTo>
                  <a:pt x="2129423" y="1106029"/>
                  <a:pt x="2156391" y="1105596"/>
                  <a:pt x="2184400" y="1117600"/>
                </a:cubicBezTo>
                <a:cubicBezTo>
                  <a:pt x="2201801" y="1125058"/>
                  <a:pt x="2218267" y="1134533"/>
                  <a:pt x="2235200" y="1143000"/>
                </a:cubicBezTo>
                <a:lnTo>
                  <a:pt x="2743200" y="1130300"/>
                </a:lnTo>
                <a:cubicBezTo>
                  <a:pt x="2773548" y="1127001"/>
                  <a:pt x="2819400" y="1079500"/>
                  <a:pt x="2819400" y="1079500"/>
                </a:cubicBezTo>
                <a:cubicBezTo>
                  <a:pt x="2866332" y="1009102"/>
                  <a:pt x="2817948" y="1064784"/>
                  <a:pt x="2882900" y="1028700"/>
                </a:cubicBezTo>
                <a:cubicBezTo>
                  <a:pt x="2909585" y="1013875"/>
                  <a:pt x="2959100" y="977900"/>
                  <a:pt x="2959100" y="977900"/>
                </a:cubicBezTo>
                <a:cubicBezTo>
                  <a:pt x="2991022" y="882135"/>
                  <a:pt x="2944248" y="996464"/>
                  <a:pt x="3009900" y="914400"/>
                </a:cubicBezTo>
                <a:cubicBezTo>
                  <a:pt x="3059161" y="852824"/>
                  <a:pt x="2977573" y="891309"/>
                  <a:pt x="3060700" y="863600"/>
                </a:cubicBezTo>
                <a:lnTo>
                  <a:pt x="3111500" y="787400"/>
                </a:lnTo>
                <a:cubicBezTo>
                  <a:pt x="3119967" y="774700"/>
                  <a:pt x="3122420" y="754127"/>
                  <a:pt x="3136900" y="749300"/>
                </a:cubicBezTo>
                <a:cubicBezTo>
                  <a:pt x="3189480" y="731773"/>
                  <a:pt x="3163861" y="744026"/>
                  <a:pt x="3213100" y="711200"/>
                </a:cubicBezTo>
                <a:cubicBezTo>
                  <a:pt x="3276163" y="616605"/>
                  <a:pt x="3195112" y="732786"/>
                  <a:pt x="3276600" y="635000"/>
                </a:cubicBezTo>
                <a:cubicBezTo>
                  <a:pt x="3294224" y="613852"/>
                  <a:pt x="3317845" y="569988"/>
                  <a:pt x="3327400" y="546100"/>
                </a:cubicBezTo>
                <a:cubicBezTo>
                  <a:pt x="3337344" y="521241"/>
                  <a:pt x="3344333" y="495300"/>
                  <a:pt x="3352800" y="469900"/>
                </a:cubicBezTo>
                <a:cubicBezTo>
                  <a:pt x="3364940" y="433480"/>
                  <a:pt x="3381365" y="373068"/>
                  <a:pt x="3416300" y="355600"/>
                </a:cubicBezTo>
                <a:lnTo>
                  <a:pt x="3467100" y="330200"/>
                </a:lnTo>
                <a:cubicBezTo>
                  <a:pt x="3494809" y="247073"/>
                  <a:pt x="3456324" y="328661"/>
                  <a:pt x="3517900" y="279400"/>
                </a:cubicBezTo>
                <a:cubicBezTo>
                  <a:pt x="3599964" y="213748"/>
                  <a:pt x="3485635" y="260522"/>
                  <a:pt x="3581400" y="228600"/>
                </a:cubicBezTo>
                <a:cubicBezTo>
                  <a:pt x="3585633" y="215900"/>
                  <a:pt x="3586674" y="201639"/>
                  <a:pt x="3594100" y="190500"/>
                </a:cubicBezTo>
                <a:cubicBezTo>
                  <a:pt x="3613657" y="161164"/>
                  <a:pt x="3642187" y="145742"/>
                  <a:pt x="3670300" y="127000"/>
                </a:cubicBezTo>
                <a:cubicBezTo>
                  <a:pt x="3707773" y="70791"/>
                  <a:pt x="3678159" y="96702"/>
                  <a:pt x="3746500" y="76200"/>
                </a:cubicBezTo>
                <a:cubicBezTo>
                  <a:pt x="3772145" y="68507"/>
                  <a:pt x="3822700" y="50800"/>
                  <a:pt x="3822700" y="50800"/>
                </a:cubicBezTo>
                <a:cubicBezTo>
                  <a:pt x="3869267" y="55033"/>
                  <a:pt x="3916679" y="53703"/>
                  <a:pt x="3962400" y="63500"/>
                </a:cubicBezTo>
                <a:cubicBezTo>
                  <a:pt x="3977325" y="66698"/>
                  <a:pt x="3986848" y="82074"/>
                  <a:pt x="4000500" y="88900"/>
                </a:cubicBezTo>
                <a:cubicBezTo>
                  <a:pt x="4012474" y="94887"/>
                  <a:pt x="4025900" y="97367"/>
                  <a:pt x="4038600" y="101600"/>
                </a:cubicBezTo>
                <a:cubicBezTo>
                  <a:pt x="4051300" y="114300"/>
                  <a:pt x="4066737" y="124756"/>
                  <a:pt x="4076700" y="139700"/>
                </a:cubicBezTo>
                <a:cubicBezTo>
                  <a:pt x="4096985" y="170127"/>
                  <a:pt x="4078830" y="191920"/>
                  <a:pt x="4114800" y="215900"/>
                </a:cubicBezTo>
                <a:cubicBezTo>
                  <a:pt x="4129323" y="225582"/>
                  <a:pt x="4148667" y="224367"/>
                  <a:pt x="4165600" y="228600"/>
                </a:cubicBezTo>
                <a:cubicBezTo>
                  <a:pt x="4178300" y="237067"/>
                  <a:pt x="4195233" y="241300"/>
                  <a:pt x="4203700" y="254000"/>
                </a:cubicBezTo>
                <a:cubicBezTo>
                  <a:pt x="4213382" y="268523"/>
                  <a:pt x="4208594" y="289188"/>
                  <a:pt x="4216400" y="304800"/>
                </a:cubicBezTo>
                <a:cubicBezTo>
                  <a:pt x="4224915" y="321830"/>
                  <a:pt x="4276354" y="403019"/>
                  <a:pt x="4305300" y="419100"/>
                </a:cubicBezTo>
                <a:cubicBezTo>
                  <a:pt x="4328705" y="432103"/>
                  <a:pt x="4359223" y="429648"/>
                  <a:pt x="4381500" y="444500"/>
                </a:cubicBezTo>
                <a:cubicBezTo>
                  <a:pt x="4394200" y="452967"/>
                  <a:pt x="4406200" y="462591"/>
                  <a:pt x="4419600" y="469900"/>
                </a:cubicBezTo>
                <a:cubicBezTo>
                  <a:pt x="4452841" y="488031"/>
                  <a:pt x="4489695" y="499697"/>
                  <a:pt x="4521200" y="520700"/>
                </a:cubicBezTo>
                <a:cubicBezTo>
                  <a:pt x="4533900" y="529167"/>
                  <a:pt x="4546048" y="538527"/>
                  <a:pt x="4559300" y="546100"/>
                </a:cubicBezTo>
                <a:cubicBezTo>
                  <a:pt x="4575738" y="555493"/>
                  <a:pt x="4593866" y="561760"/>
                  <a:pt x="4610100" y="571500"/>
                </a:cubicBezTo>
                <a:cubicBezTo>
                  <a:pt x="4636277" y="587206"/>
                  <a:pt x="4664714" y="600714"/>
                  <a:pt x="4686300" y="622300"/>
                </a:cubicBezTo>
                <a:cubicBezTo>
                  <a:pt x="4699000" y="635000"/>
                  <a:pt x="4712902" y="646602"/>
                  <a:pt x="4724400" y="660400"/>
                </a:cubicBezTo>
                <a:cubicBezTo>
                  <a:pt x="4734171" y="672126"/>
                  <a:pt x="4738074" y="688729"/>
                  <a:pt x="4749800" y="698500"/>
                </a:cubicBezTo>
                <a:cubicBezTo>
                  <a:pt x="4764344" y="710620"/>
                  <a:pt x="4783667" y="715433"/>
                  <a:pt x="4800600" y="723900"/>
                </a:cubicBezTo>
                <a:cubicBezTo>
                  <a:pt x="4804833" y="740833"/>
                  <a:pt x="4803618" y="760177"/>
                  <a:pt x="4813300" y="774700"/>
                </a:cubicBezTo>
                <a:cubicBezTo>
                  <a:pt x="4821767" y="787400"/>
                  <a:pt x="4839674" y="790329"/>
                  <a:pt x="4851400" y="800100"/>
                </a:cubicBezTo>
                <a:cubicBezTo>
                  <a:pt x="4900534" y="841045"/>
                  <a:pt x="4879766" y="841709"/>
                  <a:pt x="4940300" y="876300"/>
                </a:cubicBezTo>
                <a:cubicBezTo>
                  <a:pt x="4951923" y="882942"/>
                  <a:pt x="4966095" y="883727"/>
                  <a:pt x="4978400" y="889000"/>
                </a:cubicBezTo>
                <a:cubicBezTo>
                  <a:pt x="5071376" y="928847"/>
                  <a:pt x="4986342" y="903685"/>
                  <a:pt x="5080000" y="927100"/>
                </a:cubicBezTo>
                <a:cubicBezTo>
                  <a:pt x="5088467" y="939800"/>
                  <a:pt x="5093481" y="955665"/>
                  <a:pt x="5105400" y="965200"/>
                </a:cubicBezTo>
                <a:cubicBezTo>
                  <a:pt x="5115853" y="973563"/>
                  <a:pt x="5131526" y="971913"/>
                  <a:pt x="5143500" y="977900"/>
                </a:cubicBezTo>
                <a:cubicBezTo>
                  <a:pt x="5157152" y="984726"/>
                  <a:pt x="5168900" y="994833"/>
                  <a:pt x="5181600" y="1003300"/>
                </a:cubicBezTo>
                <a:cubicBezTo>
                  <a:pt x="5185833" y="1016000"/>
                  <a:pt x="5183847" y="1033037"/>
                  <a:pt x="5194300" y="1041400"/>
                </a:cubicBezTo>
                <a:cubicBezTo>
                  <a:pt x="5207930" y="1052304"/>
                  <a:pt x="5245100" y="1054100"/>
                  <a:pt x="5245100" y="10541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961243" y="3761519"/>
            <a:ext cx="4991100" cy="1194656"/>
          </a:xfrm>
          <a:custGeom>
            <a:avLst/>
            <a:gdLst>
              <a:gd name="connsiteX0" fmla="*/ 0 w 4991100"/>
              <a:gd name="connsiteY0" fmla="*/ 546956 h 1194656"/>
              <a:gd name="connsiteX1" fmla="*/ 63500 w 4991100"/>
              <a:gd name="connsiteY1" fmla="*/ 496156 h 1194656"/>
              <a:gd name="connsiteX2" fmla="*/ 76200 w 4991100"/>
              <a:gd name="connsiteY2" fmla="*/ 458056 h 1194656"/>
              <a:gd name="connsiteX3" fmla="*/ 114300 w 4991100"/>
              <a:gd name="connsiteY3" fmla="*/ 432656 h 1194656"/>
              <a:gd name="connsiteX4" fmla="*/ 152400 w 4991100"/>
              <a:gd name="connsiteY4" fmla="*/ 381856 h 1194656"/>
              <a:gd name="connsiteX5" fmla="*/ 177800 w 4991100"/>
              <a:gd name="connsiteY5" fmla="*/ 343756 h 1194656"/>
              <a:gd name="connsiteX6" fmla="*/ 215900 w 4991100"/>
              <a:gd name="connsiteY6" fmla="*/ 331056 h 1194656"/>
              <a:gd name="connsiteX7" fmla="*/ 279400 w 4991100"/>
              <a:gd name="connsiteY7" fmla="*/ 254856 h 1194656"/>
              <a:gd name="connsiteX8" fmla="*/ 304800 w 4991100"/>
              <a:gd name="connsiteY8" fmla="*/ 216756 h 1194656"/>
              <a:gd name="connsiteX9" fmla="*/ 355600 w 4991100"/>
              <a:gd name="connsiteY9" fmla="*/ 178656 h 1194656"/>
              <a:gd name="connsiteX10" fmla="*/ 419100 w 4991100"/>
              <a:gd name="connsiteY10" fmla="*/ 102456 h 1194656"/>
              <a:gd name="connsiteX11" fmla="*/ 457200 w 4991100"/>
              <a:gd name="connsiteY11" fmla="*/ 89756 h 1194656"/>
              <a:gd name="connsiteX12" fmla="*/ 533400 w 4991100"/>
              <a:gd name="connsiteY12" fmla="*/ 51656 h 1194656"/>
              <a:gd name="connsiteX13" fmla="*/ 723900 w 4991100"/>
              <a:gd name="connsiteY13" fmla="*/ 26256 h 1194656"/>
              <a:gd name="connsiteX14" fmla="*/ 800100 w 4991100"/>
              <a:gd name="connsiteY14" fmla="*/ 64356 h 1194656"/>
              <a:gd name="connsiteX15" fmla="*/ 838200 w 4991100"/>
              <a:gd name="connsiteY15" fmla="*/ 77056 h 1194656"/>
              <a:gd name="connsiteX16" fmla="*/ 889000 w 4991100"/>
              <a:gd name="connsiteY16" fmla="*/ 102456 h 1194656"/>
              <a:gd name="connsiteX17" fmla="*/ 990600 w 4991100"/>
              <a:gd name="connsiteY17" fmla="*/ 153256 h 1194656"/>
              <a:gd name="connsiteX18" fmla="*/ 1066800 w 4991100"/>
              <a:gd name="connsiteY18" fmla="*/ 216756 h 1194656"/>
              <a:gd name="connsiteX19" fmla="*/ 1092200 w 4991100"/>
              <a:gd name="connsiteY19" fmla="*/ 254856 h 1194656"/>
              <a:gd name="connsiteX20" fmla="*/ 1181100 w 4991100"/>
              <a:gd name="connsiteY20" fmla="*/ 305656 h 1194656"/>
              <a:gd name="connsiteX21" fmla="*/ 1257300 w 4991100"/>
              <a:gd name="connsiteY21" fmla="*/ 369156 h 1194656"/>
              <a:gd name="connsiteX22" fmla="*/ 1308100 w 4991100"/>
              <a:gd name="connsiteY22" fmla="*/ 394556 h 1194656"/>
              <a:gd name="connsiteX23" fmla="*/ 1346200 w 4991100"/>
              <a:gd name="connsiteY23" fmla="*/ 470756 h 1194656"/>
              <a:gd name="connsiteX24" fmla="*/ 1371600 w 4991100"/>
              <a:gd name="connsiteY24" fmla="*/ 508856 h 1194656"/>
              <a:gd name="connsiteX25" fmla="*/ 1397000 w 4991100"/>
              <a:gd name="connsiteY25" fmla="*/ 559656 h 1194656"/>
              <a:gd name="connsiteX26" fmla="*/ 1435100 w 4991100"/>
              <a:gd name="connsiteY26" fmla="*/ 572356 h 1194656"/>
              <a:gd name="connsiteX27" fmla="*/ 1447800 w 4991100"/>
              <a:gd name="connsiteY27" fmla="*/ 623156 h 1194656"/>
              <a:gd name="connsiteX28" fmla="*/ 1524000 w 4991100"/>
              <a:gd name="connsiteY28" fmla="*/ 673956 h 1194656"/>
              <a:gd name="connsiteX29" fmla="*/ 1612900 w 4991100"/>
              <a:gd name="connsiteY29" fmla="*/ 737456 h 1194656"/>
              <a:gd name="connsiteX30" fmla="*/ 1651000 w 4991100"/>
              <a:gd name="connsiteY30" fmla="*/ 750156 h 1194656"/>
              <a:gd name="connsiteX31" fmla="*/ 1727200 w 4991100"/>
              <a:gd name="connsiteY31" fmla="*/ 813656 h 1194656"/>
              <a:gd name="connsiteX32" fmla="*/ 1790700 w 4991100"/>
              <a:gd name="connsiteY32" fmla="*/ 839056 h 1194656"/>
              <a:gd name="connsiteX33" fmla="*/ 1828800 w 4991100"/>
              <a:gd name="connsiteY33" fmla="*/ 864456 h 1194656"/>
              <a:gd name="connsiteX34" fmla="*/ 1866900 w 4991100"/>
              <a:gd name="connsiteY34" fmla="*/ 877156 h 1194656"/>
              <a:gd name="connsiteX35" fmla="*/ 1905000 w 4991100"/>
              <a:gd name="connsiteY35" fmla="*/ 902556 h 1194656"/>
              <a:gd name="connsiteX36" fmla="*/ 1981200 w 4991100"/>
              <a:gd name="connsiteY36" fmla="*/ 927956 h 1194656"/>
              <a:gd name="connsiteX37" fmla="*/ 2006600 w 4991100"/>
              <a:gd name="connsiteY37" fmla="*/ 966056 h 1194656"/>
              <a:gd name="connsiteX38" fmla="*/ 2044700 w 4991100"/>
              <a:gd name="connsiteY38" fmla="*/ 978756 h 1194656"/>
              <a:gd name="connsiteX39" fmla="*/ 2082800 w 4991100"/>
              <a:gd name="connsiteY39" fmla="*/ 1004156 h 1194656"/>
              <a:gd name="connsiteX40" fmla="*/ 2197100 w 4991100"/>
              <a:gd name="connsiteY40" fmla="*/ 1105756 h 1194656"/>
              <a:gd name="connsiteX41" fmla="*/ 2476500 w 4991100"/>
              <a:gd name="connsiteY41" fmla="*/ 1080356 h 1194656"/>
              <a:gd name="connsiteX42" fmla="*/ 2501900 w 4991100"/>
              <a:gd name="connsiteY42" fmla="*/ 1042256 h 1194656"/>
              <a:gd name="connsiteX43" fmla="*/ 2552700 w 4991100"/>
              <a:gd name="connsiteY43" fmla="*/ 1004156 h 1194656"/>
              <a:gd name="connsiteX44" fmla="*/ 2628900 w 4991100"/>
              <a:gd name="connsiteY44" fmla="*/ 927956 h 1194656"/>
              <a:gd name="connsiteX45" fmla="*/ 2743200 w 4991100"/>
              <a:gd name="connsiteY45" fmla="*/ 839056 h 1194656"/>
              <a:gd name="connsiteX46" fmla="*/ 2781300 w 4991100"/>
              <a:gd name="connsiteY46" fmla="*/ 826356 h 1194656"/>
              <a:gd name="connsiteX47" fmla="*/ 2819400 w 4991100"/>
              <a:gd name="connsiteY47" fmla="*/ 788256 h 1194656"/>
              <a:gd name="connsiteX48" fmla="*/ 2857500 w 4991100"/>
              <a:gd name="connsiteY48" fmla="*/ 775556 h 1194656"/>
              <a:gd name="connsiteX49" fmla="*/ 2882900 w 4991100"/>
              <a:gd name="connsiteY49" fmla="*/ 737456 h 1194656"/>
              <a:gd name="connsiteX50" fmla="*/ 2921000 w 4991100"/>
              <a:gd name="connsiteY50" fmla="*/ 712056 h 1194656"/>
              <a:gd name="connsiteX51" fmla="*/ 2946400 w 4991100"/>
              <a:gd name="connsiteY51" fmla="*/ 673956 h 1194656"/>
              <a:gd name="connsiteX52" fmla="*/ 2971800 w 4991100"/>
              <a:gd name="connsiteY52" fmla="*/ 623156 h 1194656"/>
              <a:gd name="connsiteX53" fmla="*/ 3022600 w 4991100"/>
              <a:gd name="connsiteY53" fmla="*/ 585056 h 1194656"/>
              <a:gd name="connsiteX54" fmla="*/ 3060700 w 4991100"/>
              <a:gd name="connsiteY54" fmla="*/ 546956 h 1194656"/>
              <a:gd name="connsiteX55" fmla="*/ 3073400 w 4991100"/>
              <a:gd name="connsiteY55" fmla="*/ 496156 h 1194656"/>
              <a:gd name="connsiteX56" fmla="*/ 3149600 w 4991100"/>
              <a:gd name="connsiteY56" fmla="*/ 445356 h 1194656"/>
              <a:gd name="connsiteX57" fmla="*/ 3175000 w 4991100"/>
              <a:gd name="connsiteY57" fmla="*/ 407256 h 1194656"/>
              <a:gd name="connsiteX58" fmla="*/ 3213100 w 4991100"/>
              <a:gd name="connsiteY58" fmla="*/ 394556 h 1194656"/>
              <a:gd name="connsiteX59" fmla="*/ 3251200 w 4991100"/>
              <a:gd name="connsiteY59" fmla="*/ 369156 h 1194656"/>
              <a:gd name="connsiteX60" fmla="*/ 3314700 w 4991100"/>
              <a:gd name="connsiteY60" fmla="*/ 305656 h 1194656"/>
              <a:gd name="connsiteX61" fmla="*/ 3352800 w 4991100"/>
              <a:gd name="connsiteY61" fmla="*/ 292956 h 1194656"/>
              <a:gd name="connsiteX62" fmla="*/ 3429000 w 4991100"/>
              <a:gd name="connsiteY62" fmla="*/ 242156 h 1194656"/>
              <a:gd name="connsiteX63" fmla="*/ 3467100 w 4991100"/>
              <a:gd name="connsiteY63" fmla="*/ 216756 h 1194656"/>
              <a:gd name="connsiteX64" fmla="*/ 3505200 w 4991100"/>
              <a:gd name="connsiteY64" fmla="*/ 204056 h 1194656"/>
              <a:gd name="connsiteX65" fmla="*/ 3632200 w 4991100"/>
              <a:gd name="connsiteY65" fmla="*/ 229456 h 1194656"/>
              <a:gd name="connsiteX66" fmla="*/ 3670300 w 4991100"/>
              <a:gd name="connsiteY66" fmla="*/ 254856 h 1194656"/>
              <a:gd name="connsiteX67" fmla="*/ 3708400 w 4991100"/>
              <a:gd name="connsiteY67" fmla="*/ 343756 h 1194656"/>
              <a:gd name="connsiteX68" fmla="*/ 3784600 w 4991100"/>
              <a:gd name="connsiteY68" fmla="*/ 369156 h 1194656"/>
              <a:gd name="connsiteX69" fmla="*/ 3860800 w 4991100"/>
              <a:gd name="connsiteY69" fmla="*/ 419956 h 1194656"/>
              <a:gd name="connsiteX70" fmla="*/ 3898900 w 4991100"/>
              <a:gd name="connsiteY70" fmla="*/ 445356 h 1194656"/>
              <a:gd name="connsiteX71" fmla="*/ 3962400 w 4991100"/>
              <a:gd name="connsiteY71" fmla="*/ 508856 h 1194656"/>
              <a:gd name="connsiteX72" fmla="*/ 3987800 w 4991100"/>
              <a:gd name="connsiteY72" fmla="*/ 546956 h 1194656"/>
              <a:gd name="connsiteX73" fmla="*/ 4076700 w 4991100"/>
              <a:gd name="connsiteY73" fmla="*/ 585056 h 1194656"/>
              <a:gd name="connsiteX74" fmla="*/ 4114800 w 4991100"/>
              <a:gd name="connsiteY74" fmla="*/ 610456 h 1194656"/>
              <a:gd name="connsiteX75" fmla="*/ 4216400 w 4991100"/>
              <a:gd name="connsiteY75" fmla="*/ 648556 h 1194656"/>
              <a:gd name="connsiteX76" fmla="*/ 4241800 w 4991100"/>
              <a:gd name="connsiteY76" fmla="*/ 686656 h 1194656"/>
              <a:gd name="connsiteX77" fmla="*/ 4318000 w 4991100"/>
              <a:gd name="connsiteY77" fmla="*/ 712056 h 1194656"/>
              <a:gd name="connsiteX78" fmla="*/ 4368800 w 4991100"/>
              <a:gd name="connsiteY78" fmla="*/ 737456 h 1194656"/>
              <a:gd name="connsiteX79" fmla="*/ 4406900 w 4991100"/>
              <a:gd name="connsiteY79" fmla="*/ 762856 h 1194656"/>
              <a:gd name="connsiteX80" fmla="*/ 4445000 w 4991100"/>
              <a:gd name="connsiteY80" fmla="*/ 775556 h 1194656"/>
              <a:gd name="connsiteX81" fmla="*/ 4521200 w 4991100"/>
              <a:gd name="connsiteY81" fmla="*/ 826356 h 1194656"/>
              <a:gd name="connsiteX82" fmla="*/ 4559300 w 4991100"/>
              <a:gd name="connsiteY82" fmla="*/ 851756 h 1194656"/>
              <a:gd name="connsiteX83" fmla="*/ 4622800 w 4991100"/>
              <a:gd name="connsiteY83" fmla="*/ 864456 h 1194656"/>
              <a:gd name="connsiteX84" fmla="*/ 4660900 w 4991100"/>
              <a:gd name="connsiteY84" fmla="*/ 889856 h 1194656"/>
              <a:gd name="connsiteX85" fmla="*/ 4699000 w 4991100"/>
              <a:gd name="connsiteY85" fmla="*/ 902556 h 1194656"/>
              <a:gd name="connsiteX86" fmla="*/ 4724400 w 4991100"/>
              <a:gd name="connsiteY86" fmla="*/ 940656 h 1194656"/>
              <a:gd name="connsiteX87" fmla="*/ 4762500 w 4991100"/>
              <a:gd name="connsiteY87" fmla="*/ 966056 h 1194656"/>
              <a:gd name="connsiteX88" fmla="*/ 4787900 w 4991100"/>
              <a:gd name="connsiteY88" fmla="*/ 1004156 h 1194656"/>
              <a:gd name="connsiteX89" fmla="*/ 4864100 w 4991100"/>
              <a:gd name="connsiteY89" fmla="*/ 1054956 h 1194656"/>
              <a:gd name="connsiteX90" fmla="*/ 4889500 w 4991100"/>
              <a:gd name="connsiteY90" fmla="*/ 1093056 h 1194656"/>
              <a:gd name="connsiteX91" fmla="*/ 4927600 w 4991100"/>
              <a:gd name="connsiteY91" fmla="*/ 1118456 h 1194656"/>
              <a:gd name="connsiteX92" fmla="*/ 4940300 w 4991100"/>
              <a:gd name="connsiteY92" fmla="*/ 1156556 h 1194656"/>
              <a:gd name="connsiteX93" fmla="*/ 4978400 w 4991100"/>
              <a:gd name="connsiteY93" fmla="*/ 1181956 h 1194656"/>
              <a:gd name="connsiteX94" fmla="*/ 4991100 w 4991100"/>
              <a:gd name="connsiteY94" fmla="*/ 1194656 h 119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991100" h="1194656">
                <a:moveTo>
                  <a:pt x="0" y="546956"/>
                </a:moveTo>
                <a:cubicBezTo>
                  <a:pt x="21167" y="530023"/>
                  <a:pt x="45859" y="516737"/>
                  <a:pt x="63500" y="496156"/>
                </a:cubicBezTo>
                <a:cubicBezTo>
                  <a:pt x="72212" y="485992"/>
                  <a:pt x="67837" y="468509"/>
                  <a:pt x="76200" y="458056"/>
                </a:cubicBezTo>
                <a:cubicBezTo>
                  <a:pt x="85735" y="446137"/>
                  <a:pt x="103507" y="443449"/>
                  <a:pt x="114300" y="432656"/>
                </a:cubicBezTo>
                <a:cubicBezTo>
                  <a:pt x="129267" y="417689"/>
                  <a:pt x="140097" y="399080"/>
                  <a:pt x="152400" y="381856"/>
                </a:cubicBezTo>
                <a:cubicBezTo>
                  <a:pt x="161272" y="369436"/>
                  <a:pt x="165881" y="353291"/>
                  <a:pt x="177800" y="343756"/>
                </a:cubicBezTo>
                <a:cubicBezTo>
                  <a:pt x="188253" y="335393"/>
                  <a:pt x="203200" y="335289"/>
                  <a:pt x="215900" y="331056"/>
                </a:cubicBezTo>
                <a:cubicBezTo>
                  <a:pt x="278963" y="236461"/>
                  <a:pt x="197912" y="352642"/>
                  <a:pt x="279400" y="254856"/>
                </a:cubicBezTo>
                <a:cubicBezTo>
                  <a:pt x="289171" y="243130"/>
                  <a:pt x="294007" y="227549"/>
                  <a:pt x="304800" y="216756"/>
                </a:cubicBezTo>
                <a:cubicBezTo>
                  <a:pt x="319767" y="201789"/>
                  <a:pt x="340633" y="193623"/>
                  <a:pt x="355600" y="178656"/>
                </a:cubicBezTo>
                <a:cubicBezTo>
                  <a:pt x="402456" y="131800"/>
                  <a:pt x="356683" y="144067"/>
                  <a:pt x="419100" y="102456"/>
                </a:cubicBezTo>
                <a:cubicBezTo>
                  <a:pt x="430239" y="95030"/>
                  <a:pt x="445226" y="95743"/>
                  <a:pt x="457200" y="89756"/>
                </a:cubicBezTo>
                <a:cubicBezTo>
                  <a:pt x="555677" y="40517"/>
                  <a:pt x="437635" y="83578"/>
                  <a:pt x="533400" y="51656"/>
                </a:cubicBezTo>
                <a:cubicBezTo>
                  <a:pt x="587942" y="-30157"/>
                  <a:pt x="548916" y="4383"/>
                  <a:pt x="723900" y="26256"/>
                </a:cubicBezTo>
                <a:cubicBezTo>
                  <a:pt x="766462" y="31576"/>
                  <a:pt x="762283" y="45448"/>
                  <a:pt x="800100" y="64356"/>
                </a:cubicBezTo>
                <a:cubicBezTo>
                  <a:pt x="812074" y="70343"/>
                  <a:pt x="825895" y="71783"/>
                  <a:pt x="838200" y="77056"/>
                </a:cubicBezTo>
                <a:cubicBezTo>
                  <a:pt x="855601" y="84514"/>
                  <a:pt x="872450" y="93262"/>
                  <a:pt x="889000" y="102456"/>
                </a:cubicBezTo>
                <a:cubicBezTo>
                  <a:pt x="978975" y="152442"/>
                  <a:pt x="920950" y="130039"/>
                  <a:pt x="990600" y="153256"/>
                </a:cubicBezTo>
                <a:cubicBezTo>
                  <a:pt x="1052483" y="246081"/>
                  <a:pt x="970122" y="136191"/>
                  <a:pt x="1066800" y="216756"/>
                </a:cubicBezTo>
                <a:cubicBezTo>
                  <a:pt x="1078526" y="226527"/>
                  <a:pt x="1081407" y="244063"/>
                  <a:pt x="1092200" y="254856"/>
                </a:cubicBezTo>
                <a:cubicBezTo>
                  <a:pt x="1112828" y="275484"/>
                  <a:pt x="1157858" y="292375"/>
                  <a:pt x="1181100" y="305656"/>
                </a:cubicBezTo>
                <a:cubicBezTo>
                  <a:pt x="1281883" y="363246"/>
                  <a:pt x="1152232" y="294108"/>
                  <a:pt x="1257300" y="369156"/>
                </a:cubicBezTo>
                <a:cubicBezTo>
                  <a:pt x="1272706" y="380160"/>
                  <a:pt x="1291167" y="386089"/>
                  <a:pt x="1308100" y="394556"/>
                </a:cubicBezTo>
                <a:cubicBezTo>
                  <a:pt x="1380893" y="503745"/>
                  <a:pt x="1293620" y="365596"/>
                  <a:pt x="1346200" y="470756"/>
                </a:cubicBezTo>
                <a:cubicBezTo>
                  <a:pt x="1353026" y="484408"/>
                  <a:pt x="1364027" y="495604"/>
                  <a:pt x="1371600" y="508856"/>
                </a:cubicBezTo>
                <a:cubicBezTo>
                  <a:pt x="1380993" y="525294"/>
                  <a:pt x="1383613" y="546269"/>
                  <a:pt x="1397000" y="559656"/>
                </a:cubicBezTo>
                <a:cubicBezTo>
                  <a:pt x="1406466" y="569122"/>
                  <a:pt x="1422400" y="568123"/>
                  <a:pt x="1435100" y="572356"/>
                </a:cubicBezTo>
                <a:cubicBezTo>
                  <a:pt x="1439333" y="589289"/>
                  <a:pt x="1439140" y="608001"/>
                  <a:pt x="1447800" y="623156"/>
                </a:cubicBezTo>
                <a:cubicBezTo>
                  <a:pt x="1470184" y="662328"/>
                  <a:pt x="1487631" y="661833"/>
                  <a:pt x="1524000" y="673956"/>
                </a:cubicBezTo>
                <a:cubicBezTo>
                  <a:pt x="1535505" y="682585"/>
                  <a:pt x="1594329" y="728171"/>
                  <a:pt x="1612900" y="737456"/>
                </a:cubicBezTo>
                <a:cubicBezTo>
                  <a:pt x="1624874" y="743443"/>
                  <a:pt x="1639026" y="744169"/>
                  <a:pt x="1651000" y="750156"/>
                </a:cubicBezTo>
                <a:cubicBezTo>
                  <a:pt x="1757972" y="803642"/>
                  <a:pt x="1614851" y="743438"/>
                  <a:pt x="1727200" y="813656"/>
                </a:cubicBezTo>
                <a:cubicBezTo>
                  <a:pt x="1746532" y="825738"/>
                  <a:pt x="1770310" y="828861"/>
                  <a:pt x="1790700" y="839056"/>
                </a:cubicBezTo>
                <a:cubicBezTo>
                  <a:pt x="1804352" y="845882"/>
                  <a:pt x="1815148" y="857630"/>
                  <a:pt x="1828800" y="864456"/>
                </a:cubicBezTo>
                <a:cubicBezTo>
                  <a:pt x="1840774" y="870443"/>
                  <a:pt x="1854926" y="871169"/>
                  <a:pt x="1866900" y="877156"/>
                </a:cubicBezTo>
                <a:cubicBezTo>
                  <a:pt x="1880552" y="883982"/>
                  <a:pt x="1891052" y="896357"/>
                  <a:pt x="1905000" y="902556"/>
                </a:cubicBezTo>
                <a:cubicBezTo>
                  <a:pt x="1929466" y="913430"/>
                  <a:pt x="1981200" y="927956"/>
                  <a:pt x="1981200" y="927956"/>
                </a:cubicBezTo>
                <a:cubicBezTo>
                  <a:pt x="1989667" y="940656"/>
                  <a:pt x="1994681" y="956521"/>
                  <a:pt x="2006600" y="966056"/>
                </a:cubicBezTo>
                <a:cubicBezTo>
                  <a:pt x="2017053" y="974419"/>
                  <a:pt x="2032726" y="972769"/>
                  <a:pt x="2044700" y="978756"/>
                </a:cubicBezTo>
                <a:cubicBezTo>
                  <a:pt x="2058352" y="985582"/>
                  <a:pt x="2070100" y="995689"/>
                  <a:pt x="2082800" y="1004156"/>
                </a:cubicBezTo>
                <a:cubicBezTo>
                  <a:pt x="2146246" y="1099324"/>
                  <a:pt x="2105256" y="1069019"/>
                  <a:pt x="2197100" y="1105756"/>
                </a:cubicBezTo>
                <a:cubicBezTo>
                  <a:pt x="2290233" y="1097289"/>
                  <a:pt x="2384948" y="1099429"/>
                  <a:pt x="2476500" y="1080356"/>
                </a:cubicBezTo>
                <a:cubicBezTo>
                  <a:pt x="2491443" y="1077243"/>
                  <a:pt x="2491107" y="1053049"/>
                  <a:pt x="2501900" y="1042256"/>
                </a:cubicBezTo>
                <a:cubicBezTo>
                  <a:pt x="2516867" y="1027289"/>
                  <a:pt x="2536967" y="1018316"/>
                  <a:pt x="2552700" y="1004156"/>
                </a:cubicBezTo>
                <a:cubicBezTo>
                  <a:pt x="2579400" y="980126"/>
                  <a:pt x="2603500" y="953356"/>
                  <a:pt x="2628900" y="927956"/>
                </a:cubicBezTo>
                <a:cubicBezTo>
                  <a:pt x="2661774" y="895082"/>
                  <a:pt x="2697628" y="854247"/>
                  <a:pt x="2743200" y="839056"/>
                </a:cubicBezTo>
                <a:lnTo>
                  <a:pt x="2781300" y="826356"/>
                </a:lnTo>
                <a:cubicBezTo>
                  <a:pt x="2794000" y="813656"/>
                  <a:pt x="2804456" y="798219"/>
                  <a:pt x="2819400" y="788256"/>
                </a:cubicBezTo>
                <a:cubicBezTo>
                  <a:pt x="2830539" y="780830"/>
                  <a:pt x="2847047" y="783919"/>
                  <a:pt x="2857500" y="775556"/>
                </a:cubicBezTo>
                <a:cubicBezTo>
                  <a:pt x="2869419" y="766021"/>
                  <a:pt x="2872107" y="748249"/>
                  <a:pt x="2882900" y="737456"/>
                </a:cubicBezTo>
                <a:cubicBezTo>
                  <a:pt x="2893693" y="726663"/>
                  <a:pt x="2908300" y="720523"/>
                  <a:pt x="2921000" y="712056"/>
                </a:cubicBezTo>
                <a:cubicBezTo>
                  <a:pt x="2929467" y="699356"/>
                  <a:pt x="2938827" y="687208"/>
                  <a:pt x="2946400" y="673956"/>
                </a:cubicBezTo>
                <a:cubicBezTo>
                  <a:pt x="2955793" y="657518"/>
                  <a:pt x="2959479" y="637530"/>
                  <a:pt x="2971800" y="623156"/>
                </a:cubicBezTo>
                <a:cubicBezTo>
                  <a:pt x="2985575" y="607085"/>
                  <a:pt x="3006529" y="598831"/>
                  <a:pt x="3022600" y="585056"/>
                </a:cubicBezTo>
                <a:cubicBezTo>
                  <a:pt x="3036237" y="573367"/>
                  <a:pt x="3048000" y="559656"/>
                  <a:pt x="3060700" y="546956"/>
                </a:cubicBezTo>
                <a:cubicBezTo>
                  <a:pt x="3064933" y="530023"/>
                  <a:pt x="3061906" y="509292"/>
                  <a:pt x="3073400" y="496156"/>
                </a:cubicBezTo>
                <a:cubicBezTo>
                  <a:pt x="3093502" y="473182"/>
                  <a:pt x="3149600" y="445356"/>
                  <a:pt x="3149600" y="445356"/>
                </a:cubicBezTo>
                <a:cubicBezTo>
                  <a:pt x="3158067" y="432656"/>
                  <a:pt x="3163081" y="416791"/>
                  <a:pt x="3175000" y="407256"/>
                </a:cubicBezTo>
                <a:cubicBezTo>
                  <a:pt x="3185453" y="398893"/>
                  <a:pt x="3201126" y="400543"/>
                  <a:pt x="3213100" y="394556"/>
                </a:cubicBezTo>
                <a:cubicBezTo>
                  <a:pt x="3226752" y="387730"/>
                  <a:pt x="3238500" y="377623"/>
                  <a:pt x="3251200" y="369156"/>
                </a:cubicBezTo>
                <a:cubicBezTo>
                  <a:pt x="3276600" y="331056"/>
                  <a:pt x="3272367" y="326823"/>
                  <a:pt x="3314700" y="305656"/>
                </a:cubicBezTo>
                <a:cubicBezTo>
                  <a:pt x="3326674" y="299669"/>
                  <a:pt x="3341098" y="299457"/>
                  <a:pt x="3352800" y="292956"/>
                </a:cubicBezTo>
                <a:cubicBezTo>
                  <a:pt x="3379485" y="278131"/>
                  <a:pt x="3403600" y="259089"/>
                  <a:pt x="3429000" y="242156"/>
                </a:cubicBezTo>
                <a:cubicBezTo>
                  <a:pt x="3441700" y="233689"/>
                  <a:pt x="3452620" y="221583"/>
                  <a:pt x="3467100" y="216756"/>
                </a:cubicBezTo>
                <a:lnTo>
                  <a:pt x="3505200" y="204056"/>
                </a:lnTo>
                <a:cubicBezTo>
                  <a:pt x="3537962" y="208736"/>
                  <a:pt x="3596734" y="211723"/>
                  <a:pt x="3632200" y="229456"/>
                </a:cubicBezTo>
                <a:cubicBezTo>
                  <a:pt x="3645852" y="236282"/>
                  <a:pt x="3657600" y="246389"/>
                  <a:pt x="3670300" y="254856"/>
                </a:cubicBezTo>
                <a:cubicBezTo>
                  <a:pt x="3676301" y="278860"/>
                  <a:pt x="3682413" y="327514"/>
                  <a:pt x="3708400" y="343756"/>
                </a:cubicBezTo>
                <a:cubicBezTo>
                  <a:pt x="3731104" y="357946"/>
                  <a:pt x="3762323" y="354304"/>
                  <a:pt x="3784600" y="369156"/>
                </a:cubicBezTo>
                <a:lnTo>
                  <a:pt x="3860800" y="419956"/>
                </a:lnTo>
                <a:lnTo>
                  <a:pt x="3898900" y="445356"/>
                </a:lnTo>
                <a:cubicBezTo>
                  <a:pt x="3966633" y="546956"/>
                  <a:pt x="3877733" y="424189"/>
                  <a:pt x="3962400" y="508856"/>
                </a:cubicBezTo>
                <a:cubicBezTo>
                  <a:pt x="3973193" y="519649"/>
                  <a:pt x="3976074" y="537185"/>
                  <a:pt x="3987800" y="546956"/>
                </a:cubicBezTo>
                <a:cubicBezTo>
                  <a:pt x="4027441" y="579990"/>
                  <a:pt x="4036997" y="565204"/>
                  <a:pt x="4076700" y="585056"/>
                </a:cubicBezTo>
                <a:cubicBezTo>
                  <a:pt x="4090352" y="591882"/>
                  <a:pt x="4101148" y="603630"/>
                  <a:pt x="4114800" y="610456"/>
                </a:cubicBezTo>
                <a:cubicBezTo>
                  <a:pt x="4145172" y="625642"/>
                  <a:pt x="4183425" y="637564"/>
                  <a:pt x="4216400" y="648556"/>
                </a:cubicBezTo>
                <a:cubicBezTo>
                  <a:pt x="4224867" y="661256"/>
                  <a:pt x="4228857" y="678566"/>
                  <a:pt x="4241800" y="686656"/>
                </a:cubicBezTo>
                <a:cubicBezTo>
                  <a:pt x="4264504" y="700846"/>
                  <a:pt x="4294053" y="700082"/>
                  <a:pt x="4318000" y="712056"/>
                </a:cubicBezTo>
                <a:cubicBezTo>
                  <a:pt x="4334933" y="720523"/>
                  <a:pt x="4352362" y="728063"/>
                  <a:pt x="4368800" y="737456"/>
                </a:cubicBezTo>
                <a:cubicBezTo>
                  <a:pt x="4382052" y="745029"/>
                  <a:pt x="4393248" y="756030"/>
                  <a:pt x="4406900" y="762856"/>
                </a:cubicBezTo>
                <a:cubicBezTo>
                  <a:pt x="4418874" y="768843"/>
                  <a:pt x="4433298" y="769055"/>
                  <a:pt x="4445000" y="775556"/>
                </a:cubicBezTo>
                <a:cubicBezTo>
                  <a:pt x="4471685" y="790381"/>
                  <a:pt x="4495800" y="809423"/>
                  <a:pt x="4521200" y="826356"/>
                </a:cubicBezTo>
                <a:cubicBezTo>
                  <a:pt x="4533900" y="834823"/>
                  <a:pt x="4544333" y="848763"/>
                  <a:pt x="4559300" y="851756"/>
                </a:cubicBezTo>
                <a:lnTo>
                  <a:pt x="4622800" y="864456"/>
                </a:lnTo>
                <a:cubicBezTo>
                  <a:pt x="4635500" y="872923"/>
                  <a:pt x="4647248" y="883030"/>
                  <a:pt x="4660900" y="889856"/>
                </a:cubicBezTo>
                <a:cubicBezTo>
                  <a:pt x="4672874" y="895843"/>
                  <a:pt x="4688547" y="894193"/>
                  <a:pt x="4699000" y="902556"/>
                </a:cubicBezTo>
                <a:cubicBezTo>
                  <a:pt x="4710919" y="912091"/>
                  <a:pt x="4713607" y="929863"/>
                  <a:pt x="4724400" y="940656"/>
                </a:cubicBezTo>
                <a:cubicBezTo>
                  <a:pt x="4735193" y="951449"/>
                  <a:pt x="4749800" y="957589"/>
                  <a:pt x="4762500" y="966056"/>
                </a:cubicBezTo>
                <a:cubicBezTo>
                  <a:pt x="4770967" y="978756"/>
                  <a:pt x="4776413" y="994105"/>
                  <a:pt x="4787900" y="1004156"/>
                </a:cubicBezTo>
                <a:cubicBezTo>
                  <a:pt x="4810874" y="1024258"/>
                  <a:pt x="4864100" y="1054956"/>
                  <a:pt x="4864100" y="1054956"/>
                </a:cubicBezTo>
                <a:cubicBezTo>
                  <a:pt x="4872567" y="1067656"/>
                  <a:pt x="4878707" y="1082263"/>
                  <a:pt x="4889500" y="1093056"/>
                </a:cubicBezTo>
                <a:cubicBezTo>
                  <a:pt x="4900293" y="1103849"/>
                  <a:pt x="4918065" y="1106537"/>
                  <a:pt x="4927600" y="1118456"/>
                </a:cubicBezTo>
                <a:cubicBezTo>
                  <a:pt x="4935963" y="1128909"/>
                  <a:pt x="4931937" y="1146103"/>
                  <a:pt x="4940300" y="1156556"/>
                </a:cubicBezTo>
                <a:cubicBezTo>
                  <a:pt x="4949835" y="1168475"/>
                  <a:pt x="4966189" y="1172798"/>
                  <a:pt x="4978400" y="1181956"/>
                </a:cubicBezTo>
                <a:cubicBezTo>
                  <a:pt x="4983189" y="1185548"/>
                  <a:pt x="4986867" y="1190423"/>
                  <a:pt x="4991100" y="1194656"/>
                </a:cubicBezTo>
              </a:path>
            </a:pathLst>
          </a:custGeom>
          <a:noFill/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631C5F-ECA8-E34E-B6A2-32FB2AF15E08}"/>
              </a:ext>
            </a:extLst>
          </p:cNvPr>
          <p:cNvSpPr txBox="1"/>
          <p:nvPr/>
        </p:nvSpPr>
        <p:spPr>
          <a:xfrm>
            <a:off x="3319003" y="6248400"/>
            <a:ext cx="560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FF9900"/>
                </a:solidFill>
              </a:rPr>
              <a:t>Using Dynamic programming to compute DTW. Check the Wikipedia page</a:t>
            </a:r>
          </a:p>
          <a:p>
            <a:pPr algn="r"/>
            <a:r>
              <a:rPr lang="en-US" sz="1400" i="1" dirty="0">
                <a:solidFill>
                  <a:srgbClr val="FF9900"/>
                </a:solidFill>
              </a:rPr>
              <a:t>Time complexity: O(MN)</a:t>
            </a:r>
          </a:p>
        </p:txBody>
      </p:sp>
    </p:spTree>
    <p:extLst>
      <p:ext uri="{BB962C8B-B14F-4D97-AF65-F5344CB8AC3E}">
        <p14:creationId xmlns:p14="http://schemas.microsoft.com/office/powerpoint/2010/main" val="191086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10"/>
    </mc:Choice>
    <mc:Fallback xmlns="">
      <p:transition spd="slow" advTm="2881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DTW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𝐷𝑇𝑊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&amp;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𝐷𝑇𝑊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))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𝐷𝑇𝑊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𝐷𝑇𝑊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))</m:t>
                                    </m:r>
                                  </m:e>
                                </m:eqAr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H is the head of the trajectory</a:t>
                </a:r>
              </a:p>
              <a:p>
                <a:pPr lvl="1"/>
                <a:r>
                  <a:rPr lang="en-AU" dirty="0"/>
                  <a:t>R is the remaining of the trajectory</a:t>
                </a:r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68" t="-37084" r="-1846" b="-32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631C5F-ECA8-E34E-B6A2-32FB2AF15E08}"/>
              </a:ext>
            </a:extLst>
          </p:cNvPr>
          <p:cNvSpPr txBox="1"/>
          <p:nvPr/>
        </p:nvSpPr>
        <p:spPr>
          <a:xfrm>
            <a:off x="3319003" y="6248400"/>
            <a:ext cx="560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FF9900"/>
                </a:solidFill>
              </a:rPr>
              <a:t>Using Dynamic programming to compute DTW. Check the Wikipedia page</a:t>
            </a:r>
          </a:p>
          <a:p>
            <a:pPr algn="r"/>
            <a:r>
              <a:rPr lang="en-US" sz="1400" i="1" dirty="0">
                <a:solidFill>
                  <a:srgbClr val="FF9900"/>
                </a:solidFill>
              </a:rPr>
              <a:t>Time complexity: O(MN)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3CD4A-3D42-3247-A68F-7BDC2B0C2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86" y="5361672"/>
            <a:ext cx="2145179" cy="10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93"/>
    </mc:Choice>
    <mc:Fallback xmlns="">
      <p:transition spd="slow" advTm="7309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Count-Based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 far, geographical distance based</a:t>
            </a:r>
          </a:p>
          <a:p>
            <a:pPr lvl="1"/>
            <a:r>
              <a:rPr lang="en-US" dirty="0"/>
              <a:t>Similarity is measured by the geographical distance between matched samples</a:t>
            </a:r>
          </a:p>
          <a:p>
            <a:r>
              <a:rPr lang="en-US" dirty="0"/>
              <a:t>Count based</a:t>
            </a:r>
          </a:p>
          <a:p>
            <a:pPr lvl="1"/>
            <a:r>
              <a:rPr lang="en-US" dirty="0"/>
              <a:t>Similarity is measured by the number of ‘similar’/ ‘dissimilar’ samples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Edit Distance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The distance between two strings is the minimum number of operations (insert, edit or replace) to transform one string to another</a:t>
            </a:r>
          </a:p>
          <a:p>
            <a:pPr lvl="1"/>
            <a:r>
              <a:rPr lang="en-US" dirty="0"/>
              <a:t>Now introducing a “close” threshold so two points are consider as the same when they are close enough</a:t>
            </a:r>
          </a:p>
          <a:p>
            <a:pPr lvl="2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LCSS</a:t>
            </a:r>
            <a:r>
              <a:rPr lang="en-US" dirty="0"/>
              <a:t>: count the similar sample pairs</a:t>
            </a:r>
          </a:p>
          <a:p>
            <a:pPr lvl="2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EDR</a:t>
            </a:r>
            <a:r>
              <a:rPr lang="en-US" dirty="0"/>
              <a:t>: count the dissimilar sample pairs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6E6B8-BBA2-A74D-9721-A64D93B0B2B6}"/>
              </a:ext>
            </a:extLst>
          </p:cNvPr>
          <p:cNvSpPr txBox="1"/>
          <p:nvPr/>
        </p:nvSpPr>
        <p:spPr>
          <a:xfrm>
            <a:off x="1645921" y="6248400"/>
            <a:ext cx="728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FF9900"/>
                </a:solidFill>
              </a:rPr>
              <a:t>Edit Distance is computed using dynamic programming. Check the Wikipedia page</a:t>
            </a:r>
          </a:p>
        </p:txBody>
      </p:sp>
    </p:spTree>
    <p:extLst>
      <p:ext uri="{BB962C8B-B14F-4D97-AF65-F5344CB8AC3E}">
        <p14:creationId xmlns:p14="http://schemas.microsoft.com/office/powerpoint/2010/main" val="2727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35"/>
    </mc:Choice>
    <mc:Fallback xmlns="">
      <p:transition spd="slow" advTm="19553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LCSS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Longest Common Sub-Sequence</a:t>
                </a:r>
              </a:p>
              <a:p>
                <a:pPr lvl="1"/>
                <a:r>
                  <a:rPr lang="en-AU" dirty="0"/>
                  <a:t>To find the longest common subsequence (which may not be consecutive) between two strings</a:t>
                </a:r>
              </a:p>
              <a:p>
                <a:pPr lvl="1"/>
                <a:r>
                  <a:rPr lang="en-AU" dirty="0"/>
                  <a:t>LCSS(‘</a:t>
                </a:r>
                <a:r>
                  <a:rPr lang="en-AU" dirty="0" err="1"/>
                  <a:t>abcde</a:t>
                </a:r>
                <a:r>
                  <a:rPr lang="en-AU" dirty="0"/>
                  <a:t>’,’</a:t>
                </a:r>
                <a:r>
                  <a:rPr lang="en-AU" dirty="0" err="1"/>
                  <a:t>bd</a:t>
                </a:r>
                <a:r>
                  <a:rPr lang="en-AU" dirty="0"/>
                  <a:t>’) = ?      LCSS(‘</a:t>
                </a:r>
                <a:r>
                  <a:rPr lang="en-AU" dirty="0" err="1"/>
                  <a:t>abc</a:t>
                </a:r>
                <a:r>
                  <a:rPr lang="en-AU" dirty="0"/>
                  <a:t>’,’</a:t>
                </a:r>
                <a:r>
                  <a:rPr lang="en-AU" dirty="0" err="1"/>
                  <a:t>acb</a:t>
                </a:r>
                <a:r>
                  <a:rPr lang="en-AU" dirty="0"/>
                  <a:t>’) = ?   </a:t>
                </a:r>
              </a:p>
              <a:p>
                <a:pPr lvl="1"/>
                <a:r>
                  <a:rPr lang="en-AU" dirty="0"/>
                  <a:t>1-to-(1 or null) mapping </a:t>
                </a:r>
              </a:p>
              <a:p>
                <a:pPr lvl="1"/>
                <a:r>
                  <a:rPr lang="en-AU" dirty="0"/>
                  <a:t>This can also be computed using dynamic programming </a:t>
                </a:r>
              </a:p>
              <a:p>
                <a:pPr lvl="2"/>
                <a:r>
                  <a:rPr lang="en-AU" dirty="0"/>
                  <a:t>Complexity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where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AU" dirty="0"/>
                  <a:t> are the lengths of the two strings</a:t>
                </a:r>
              </a:p>
              <a:p>
                <a:r>
                  <a:rPr lang="en-AU" dirty="0"/>
                  <a:t>Adaptation of string similarity </a:t>
                </a:r>
              </a:p>
              <a:p>
                <a:pPr lvl="1"/>
                <a:r>
                  <a:rPr lang="en-AU" dirty="0"/>
                  <a:t>Two locations are regarded as equal if they are ‘close’ enough (compared to a threshold)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36" t="-1023" r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8474" y="5986790"/>
            <a:ext cx="8137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1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VLACHOS, M., GUNOPULOS, D., AND KOLLIOS, G. Discovering similar multidimensional trajectories. ICDE 2002</a:t>
            </a:r>
          </a:p>
        </p:txBody>
      </p:sp>
    </p:spTree>
    <p:extLst>
      <p:ext uri="{BB962C8B-B14F-4D97-AF65-F5344CB8AC3E}">
        <p14:creationId xmlns:p14="http://schemas.microsoft.com/office/powerpoint/2010/main" val="198584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42"/>
    </mc:Choice>
    <mc:Fallback xmlns="">
      <p:transition spd="slow" advTm="9244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Insensitive to noise</a:t>
            </a:r>
          </a:p>
          <a:p>
            <a:r>
              <a:rPr lang="en-AU" dirty="0"/>
              <a:t>Not easy to define threshold</a:t>
            </a:r>
          </a:p>
          <a:p>
            <a:r>
              <a:rPr lang="en-AU" dirty="0"/>
              <a:t>May return dissimilar trajectories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298005" y="2776782"/>
            <a:ext cx="4124299" cy="3659380"/>
            <a:chOff x="1959013" y="2155378"/>
            <a:chExt cx="4635381" cy="4038600"/>
          </a:xfrm>
        </p:grpSpPr>
        <p:sp>
          <p:nvSpPr>
            <p:cNvPr id="7" name="Oval 6"/>
            <p:cNvSpPr/>
            <p:nvPr/>
          </p:nvSpPr>
          <p:spPr>
            <a:xfrm>
              <a:off x="2873413" y="3984178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/>
            <p:cNvSpPr/>
            <p:nvPr/>
          </p:nvSpPr>
          <p:spPr>
            <a:xfrm>
              <a:off x="1974253" y="489074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3815231" y="3069778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/>
            <p:cNvSpPr/>
            <p:nvPr/>
          </p:nvSpPr>
          <p:spPr>
            <a:xfrm>
              <a:off x="4778413" y="3946078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/>
            <p:cNvSpPr/>
            <p:nvPr/>
          </p:nvSpPr>
          <p:spPr>
            <a:xfrm>
              <a:off x="5679994" y="2155378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416213" y="2345878"/>
              <a:ext cx="0" cy="38481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416213" y="6193978"/>
              <a:ext cx="403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416213" y="5355778"/>
              <a:ext cx="3733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416213" y="4441378"/>
              <a:ext cx="3733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16213" y="3526978"/>
              <a:ext cx="3733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16213" y="2612578"/>
              <a:ext cx="3733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330613" y="2612578"/>
              <a:ext cx="0" cy="3581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72431" y="2612578"/>
              <a:ext cx="0" cy="3581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235613" y="2612578"/>
              <a:ext cx="0" cy="3581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150013" y="2612578"/>
              <a:ext cx="0" cy="3581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2340013" y="527174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/>
            <p:cNvSpPr/>
            <p:nvPr/>
          </p:nvSpPr>
          <p:spPr>
            <a:xfrm>
              <a:off x="3254413" y="436517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/>
            <p:cNvSpPr/>
            <p:nvPr/>
          </p:nvSpPr>
          <p:spPr>
            <a:xfrm>
              <a:off x="4206913" y="345077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Oval 24"/>
            <p:cNvSpPr/>
            <p:nvPr/>
          </p:nvSpPr>
          <p:spPr>
            <a:xfrm>
              <a:off x="5149443" y="436517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/>
            <p:cNvSpPr/>
            <p:nvPr/>
          </p:nvSpPr>
          <p:spPr>
            <a:xfrm>
              <a:off x="6060994" y="25449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Oval 26"/>
            <p:cNvSpPr/>
            <p:nvPr/>
          </p:nvSpPr>
          <p:spPr>
            <a:xfrm>
              <a:off x="3264027" y="4822378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Oval 27"/>
            <p:cNvSpPr/>
            <p:nvPr/>
          </p:nvSpPr>
          <p:spPr>
            <a:xfrm>
              <a:off x="4206913" y="527174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Oval 28"/>
            <p:cNvSpPr/>
            <p:nvPr/>
          </p:nvSpPr>
          <p:spPr>
            <a:xfrm>
              <a:off x="5616613" y="4365178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0" name="Straight Connector 29"/>
            <p:cNvCxnSpPr>
              <a:stCxn id="22" idx="7"/>
              <a:endCxn id="23" idx="3"/>
            </p:cNvCxnSpPr>
            <p:nvPr/>
          </p:nvCxnSpPr>
          <p:spPr>
            <a:xfrm flipV="1">
              <a:off x="2470095" y="4495260"/>
              <a:ext cx="806636" cy="7988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4" idx="3"/>
              <a:endCxn id="23" idx="7"/>
            </p:cNvCxnSpPr>
            <p:nvPr/>
          </p:nvCxnSpPr>
          <p:spPr>
            <a:xfrm flipH="1">
              <a:off x="3384495" y="3580860"/>
              <a:ext cx="844736" cy="8066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4" idx="5"/>
              <a:endCxn id="25" idx="1"/>
            </p:cNvCxnSpPr>
            <p:nvPr/>
          </p:nvCxnSpPr>
          <p:spPr>
            <a:xfrm>
              <a:off x="4336995" y="3580860"/>
              <a:ext cx="834766" cy="8066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3"/>
              <a:endCxn id="25" idx="7"/>
            </p:cNvCxnSpPr>
            <p:nvPr/>
          </p:nvCxnSpPr>
          <p:spPr>
            <a:xfrm flipH="1">
              <a:off x="5279525" y="2675006"/>
              <a:ext cx="803787" cy="17124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9" idx="3"/>
              <a:endCxn id="28" idx="7"/>
            </p:cNvCxnSpPr>
            <p:nvPr/>
          </p:nvCxnSpPr>
          <p:spPr>
            <a:xfrm flipH="1">
              <a:off x="4336995" y="4495260"/>
              <a:ext cx="1301936" cy="79880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8" idx="2"/>
              <a:endCxn id="27" idx="5"/>
            </p:cNvCxnSpPr>
            <p:nvPr/>
          </p:nvCxnSpPr>
          <p:spPr>
            <a:xfrm flipH="1" flipV="1">
              <a:off x="3394109" y="4952460"/>
              <a:ext cx="812804" cy="39548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3" idx="4"/>
              <a:endCxn id="27" idx="0"/>
            </p:cNvCxnSpPr>
            <p:nvPr/>
          </p:nvCxnSpPr>
          <p:spPr>
            <a:xfrm>
              <a:off x="3330613" y="4517578"/>
              <a:ext cx="9614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5" idx="6"/>
              <a:endCxn id="29" idx="2"/>
            </p:cNvCxnSpPr>
            <p:nvPr/>
          </p:nvCxnSpPr>
          <p:spPr>
            <a:xfrm>
              <a:off x="5301843" y="4441378"/>
              <a:ext cx="3147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959013" y="5162534"/>
              <a:ext cx="4956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/>
                <a:t>p</a:t>
              </a:r>
              <a:r>
                <a:rPr lang="en-AU" sz="2800" baseline="-25000" dirty="0"/>
                <a:t>1</a:t>
              </a:r>
              <a:endParaRPr lang="en-AU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854904" y="3997092"/>
              <a:ext cx="4956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/>
                <a:t>p</a:t>
              </a:r>
              <a:r>
                <a:rPr lang="en-AU" sz="2800" baseline="-25000" dirty="0"/>
                <a:t>2</a:t>
              </a:r>
              <a:endParaRPr lang="en-AU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00511" y="3010765"/>
              <a:ext cx="4956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/>
                <a:t>p</a:t>
              </a:r>
              <a:r>
                <a:rPr lang="en-AU" sz="2800" baseline="-25000" dirty="0"/>
                <a:t>3</a:t>
              </a:r>
              <a:endParaRPr lang="en-AU" sz="2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06194" y="3831380"/>
              <a:ext cx="4956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/>
                <a:t>p</a:t>
              </a:r>
              <a:r>
                <a:rPr lang="en-AU" sz="2800" baseline="-25000" dirty="0"/>
                <a:t>4</a:t>
              </a:r>
              <a:endParaRPr lang="en-AU" sz="28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587663" y="2413396"/>
              <a:ext cx="4956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/>
                <a:t>p</a:t>
              </a:r>
              <a:r>
                <a:rPr lang="en-AU" sz="2800" baseline="-25000" dirty="0"/>
                <a:t>5</a:t>
              </a:r>
              <a:endParaRPr lang="en-AU" sz="2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51400" y="4860478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>
                  <a:solidFill>
                    <a:srgbClr val="FF0000"/>
                  </a:solidFill>
                </a:rPr>
                <a:t>p’</a:t>
              </a:r>
              <a:r>
                <a:rPr lang="en-AU" sz="2800" baseline="-25000" dirty="0">
                  <a:solidFill>
                    <a:srgbClr val="FF0000"/>
                  </a:solidFill>
                </a:rPr>
                <a:t>1</a:t>
              </a:r>
              <a:endParaRPr lang="en-AU" sz="2800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15818" y="5291538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>
                  <a:solidFill>
                    <a:srgbClr val="FF0000"/>
                  </a:solidFill>
                </a:rPr>
                <a:t>p’</a:t>
              </a:r>
              <a:r>
                <a:rPr lang="en-AU" sz="2800" baseline="-25000" dirty="0">
                  <a:solidFill>
                    <a:srgbClr val="FF0000"/>
                  </a:solidFill>
                </a:rPr>
                <a:t>2</a:t>
              </a:r>
              <a:endParaRPr lang="en-AU" sz="2800" dirty="0">
                <a:solidFill>
                  <a:srgbClr val="FF0000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59228" y="4429240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>
                  <a:solidFill>
                    <a:srgbClr val="FF0000"/>
                  </a:solidFill>
                </a:rPr>
                <a:t>p’</a:t>
              </a:r>
              <a:r>
                <a:rPr lang="en-AU" sz="2800" baseline="-25000" dirty="0">
                  <a:solidFill>
                    <a:srgbClr val="FF0000"/>
                  </a:solidFill>
                </a:rPr>
                <a:t>3</a:t>
              </a:r>
              <a:endParaRPr lang="en-AU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8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99"/>
    </mc:Choice>
    <mc:Fallback xmlns="">
      <p:transition spd="slow" advTm="9439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Edit Distance on Real sequence</a:t>
            </a:r>
          </a:p>
          <a:p>
            <a:r>
              <a:rPr lang="en-AU" dirty="0"/>
              <a:t>Adaptation from Edit Distance on strings</a:t>
            </a:r>
          </a:p>
          <a:p>
            <a:pPr lvl="1"/>
            <a:r>
              <a:rPr lang="en-AU" dirty="0"/>
              <a:t>Number of insert, delete, replace needed to convert one string into another</a:t>
            </a:r>
          </a:p>
          <a:p>
            <a:pPr lvl="1"/>
            <a:r>
              <a:rPr lang="en-AU" dirty="0"/>
              <a:t>Two locations are regarded as equal if they’re ‘close’ enough (compared to a threshold)</a:t>
            </a:r>
          </a:p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8474" y="5986790"/>
            <a:ext cx="8137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1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Lei Chen, M. Tamer Ozsu, Vincent Oria, </a:t>
            </a:r>
            <a:r>
              <a:rPr lang="en-AU" sz="11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Robust and Fast Similarity Search for Moving Object Trajectories. SIGMOD 2005</a:t>
            </a:r>
          </a:p>
        </p:txBody>
      </p:sp>
    </p:spTree>
    <p:extLst>
      <p:ext uri="{BB962C8B-B14F-4D97-AF65-F5344CB8AC3E}">
        <p14:creationId xmlns:p14="http://schemas.microsoft.com/office/powerpoint/2010/main" val="10084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93"/>
    </mc:Choice>
    <mc:Fallback xmlns="">
      <p:transition spd="slow" advTm="1929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Value means the number of operations, not “distance between locations”</a:t>
            </a:r>
          </a:p>
          <a:p>
            <a:pPr lvl="1"/>
            <a:r>
              <a:rPr lang="en-AU" dirty="0"/>
              <a:t>Insensitive to noise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255766" y="2615871"/>
            <a:ext cx="4124299" cy="3659380"/>
            <a:chOff x="1959013" y="2155378"/>
            <a:chExt cx="4635381" cy="4038600"/>
          </a:xfrm>
        </p:grpSpPr>
        <p:sp>
          <p:nvSpPr>
            <p:cNvPr id="8" name="Oval 7"/>
            <p:cNvSpPr/>
            <p:nvPr/>
          </p:nvSpPr>
          <p:spPr>
            <a:xfrm>
              <a:off x="2873413" y="3984178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1974253" y="489074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/>
            <p:cNvSpPr/>
            <p:nvPr/>
          </p:nvSpPr>
          <p:spPr>
            <a:xfrm>
              <a:off x="3815231" y="3069778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/>
            <p:cNvSpPr/>
            <p:nvPr/>
          </p:nvSpPr>
          <p:spPr>
            <a:xfrm>
              <a:off x="4778413" y="3946078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/>
            <p:cNvSpPr/>
            <p:nvPr/>
          </p:nvSpPr>
          <p:spPr>
            <a:xfrm>
              <a:off x="5679994" y="2155378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416213" y="2345878"/>
              <a:ext cx="0" cy="38481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416213" y="6193978"/>
              <a:ext cx="403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416213" y="5355778"/>
              <a:ext cx="3733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16213" y="4441378"/>
              <a:ext cx="3733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16213" y="3526978"/>
              <a:ext cx="3733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16213" y="2612578"/>
              <a:ext cx="3733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330613" y="2612578"/>
              <a:ext cx="0" cy="3581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72431" y="2612578"/>
              <a:ext cx="0" cy="3581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235613" y="2612578"/>
              <a:ext cx="0" cy="3581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150013" y="2612578"/>
              <a:ext cx="0" cy="3581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340013" y="527174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/>
            <p:cNvSpPr/>
            <p:nvPr/>
          </p:nvSpPr>
          <p:spPr>
            <a:xfrm>
              <a:off x="3254413" y="436517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Oval 24"/>
            <p:cNvSpPr/>
            <p:nvPr/>
          </p:nvSpPr>
          <p:spPr>
            <a:xfrm>
              <a:off x="4206913" y="345077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/>
            <p:cNvSpPr/>
            <p:nvPr/>
          </p:nvSpPr>
          <p:spPr>
            <a:xfrm>
              <a:off x="5149443" y="436517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Oval 26"/>
            <p:cNvSpPr/>
            <p:nvPr/>
          </p:nvSpPr>
          <p:spPr>
            <a:xfrm>
              <a:off x="6060994" y="25449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Oval 27"/>
            <p:cNvSpPr/>
            <p:nvPr/>
          </p:nvSpPr>
          <p:spPr>
            <a:xfrm>
              <a:off x="3264027" y="4822378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Oval 28"/>
            <p:cNvSpPr/>
            <p:nvPr/>
          </p:nvSpPr>
          <p:spPr>
            <a:xfrm>
              <a:off x="4206913" y="527174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Oval 29"/>
            <p:cNvSpPr/>
            <p:nvPr/>
          </p:nvSpPr>
          <p:spPr>
            <a:xfrm>
              <a:off x="5616613" y="4365178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1" name="Straight Connector 30"/>
            <p:cNvCxnSpPr>
              <a:stCxn id="23" idx="7"/>
              <a:endCxn id="24" idx="3"/>
            </p:cNvCxnSpPr>
            <p:nvPr/>
          </p:nvCxnSpPr>
          <p:spPr>
            <a:xfrm flipV="1">
              <a:off x="2470095" y="4495260"/>
              <a:ext cx="806636" cy="7988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5" idx="3"/>
              <a:endCxn id="24" idx="7"/>
            </p:cNvCxnSpPr>
            <p:nvPr/>
          </p:nvCxnSpPr>
          <p:spPr>
            <a:xfrm flipH="1">
              <a:off x="3384495" y="3580860"/>
              <a:ext cx="844736" cy="8066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5" idx="5"/>
              <a:endCxn id="26" idx="1"/>
            </p:cNvCxnSpPr>
            <p:nvPr/>
          </p:nvCxnSpPr>
          <p:spPr>
            <a:xfrm>
              <a:off x="4336995" y="3580860"/>
              <a:ext cx="834766" cy="8066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7" idx="3"/>
              <a:endCxn id="26" idx="7"/>
            </p:cNvCxnSpPr>
            <p:nvPr/>
          </p:nvCxnSpPr>
          <p:spPr>
            <a:xfrm flipH="1">
              <a:off x="5279525" y="2675006"/>
              <a:ext cx="803787" cy="17124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0" idx="3"/>
              <a:endCxn id="29" idx="7"/>
            </p:cNvCxnSpPr>
            <p:nvPr/>
          </p:nvCxnSpPr>
          <p:spPr>
            <a:xfrm flipH="1">
              <a:off x="4336995" y="4495260"/>
              <a:ext cx="1301936" cy="79880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9" idx="2"/>
              <a:endCxn id="28" idx="5"/>
            </p:cNvCxnSpPr>
            <p:nvPr/>
          </p:nvCxnSpPr>
          <p:spPr>
            <a:xfrm flipH="1" flipV="1">
              <a:off x="3394109" y="4952460"/>
              <a:ext cx="812804" cy="39548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4" idx="4"/>
              <a:endCxn id="28" idx="0"/>
            </p:cNvCxnSpPr>
            <p:nvPr/>
          </p:nvCxnSpPr>
          <p:spPr>
            <a:xfrm>
              <a:off x="3330613" y="4517578"/>
              <a:ext cx="9614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6" idx="6"/>
              <a:endCxn id="30" idx="2"/>
            </p:cNvCxnSpPr>
            <p:nvPr/>
          </p:nvCxnSpPr>
          <p:spPr>
            <a:xfrm>
              <a:off x="5301843" y="4441378"/>
              <a:ext cx="3147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1959013" y="5162534"/>
              <a:ext cx="4956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/>
                <a:t>p</a:t>
              </a:r>
              <a:r>
                <a:rPr lang="en-AU" sz="2800" baseline="-25000" dirty="0"/>
                <a:t>1</a:t>
              </a:r>
              <a:endParaRPr lang="en-AU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854904" y="3997092"/>
              <a:ext cx="4956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/>
                <a:t>p</a:t>
              </a:r>
              <a:r>
                <a:rPr lang="en-AU" sz="2800" baseline="-25000" dirty="0"/>
                <a:t>2</a:t>
              </a:r>
              <a:endParaRPr lang="en-AU" sz="2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800511" y="3010765"/>
              <a:ext cx="4956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/>
                <a:t>p</a:t>
              </a:r>
              <a:r>
                <a:rPr lang="en-AU" sz="2800" baseline="-25000" dirty="0"/>
                <a:t>3</a:t>
              </a:r>
              <a:endParaRPr lang="en-AU" sz="28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806194" y="3831380"/>
              <a:ext cx="4956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/>
                <a:t>p</a:t>
              </a:r>
              <a:r>
                <a:rPr lang="en-AU" sz="2800" baseline="-25000" dirty="0"/>
                <a:t>4</a:t>
              </a:r>
              <a:endParaRPr lang="en-AU" sz="2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587663" y="2413396"/>
              <a:ext cx="4956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/>
                <a:t>p</a:t>
              </a:r>
              <a:r>
                <a:rPr lang="en-AU" sz="2800" baseline="-25000" dirty="0"/>
                <a:t>5</a:t>
              </a:r>
              <a:endParaRPr lang="en-AU" sz="28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951400" y="4860478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>
                  <a:solidFill>
                    <a:srgbClr val="FF0000"/>
                  </a:solidFill>
                </a:rPr>
                <a:t>p’</a:t>
              </a:r>
              <a:r>
                <a:rPr lang="en-AU" sz="2800" baseline="-25000" dirty="0">
                  <a:solidFill>
                    <a:srgbClr val="FF0000"/>
                  </a:solidFill>
                </a:rPr>
                <a:t>1</a:t>
              </a:r>
              <a:endParaRPr lang="en-AU" sz="2800" dirty="0">
                <a:solidFill>
                  <a:srgbClr val="FF0000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815818" y="5291538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>
                  <a:solidFill>
                    <a:srgbClr val="FF0000"/>
                  </a:solidFill>
                </a:rPr>
                <a:t>p’</a:t>
              </a:r>
              <a:r>
                <a:rPr lang="en-AU" sz="2800" baseline="-25000" dirty="0">
                  <a:solidFill>
                    <a:srgbClr val="FF0000"/>
                  </a:solidFill>
                </a:rPr>
                <a:t>2</a:t>
              </a:r>
              <a:endParaRPr lang="en-AU" sz="2800" dirty="0">
                <a:solidFill>
                  <a:srgbClr val="FF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59228" y="4429240"/>
              <a:ext cx="5854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800" dirty="0">
                  <a:solidFill>
                    <a:srgbClr val="FF0000"/>
                  </a:solidFill>
                </a:rPr>
                <a:t>p’</a:t>
              </a:r>
              <a:r>
                <a:rPr lang="en-AU" sz="2800" baseline="-25000" dirty="0">
                  <a:solidFill>
                    <a:srgbClr val="FF0000"/>
                  </a:solidFill>
                </a:rPr>
                <a:t>3</a:t>
              </a:r>
              <a:endParaRPr lang="en-AU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7" name="Oval 46"/>
          <p:cNvSpPr/>
          <p:nvPr/>
        </p:nvSpPr>
        <p:spPr>
          <a:xfrm>
            <a:off x="2662556" y="5598852"/>
            <a:ext cx="116891" cy="116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Oval 47"/>
          <p:cNvSpPr/>
          <p:nvPr/>
        </p:nvSpPr>
        <p:spPr>
          <a:xfrm>
            <a:off x="4254668" y="3927724"/>
            <a:ext cx="116891" cy="116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/>
          <p:cNvSpPr/>
          <p:nvPr/>
        </p:nvSpPr>
        <p:spPr>
          <a:xfrm>
            <a:off x="5927117" y="3107672"/>
            <a:ext cx="116891" cy="116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1" name="Straight Connector 50"/>
          <p:cNvCxnSpPr>
            <a:stCxn id="47" idx="6"/>
          </p:cNvCxnSpPr>
          <p:nvPr/>
        </p:nvCxnSpPr>
        <p:spPr>
          <a:xfrm flipV="1">
            <a:off x="2779447" y="5101488"/>
            <a:ext cx="714432" cy="55581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48" idx="3"/>
          </p:cNvCxnSpPr>
          <p:nvPr/>
        </p:nvCxnSpPr>
        <p:spPr>
          <a:xfrm flipV="1">
            <a:off x="3476137" y="4027497"/>
            <a:ext cx="795649" cy="107586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0" idx="3"/>
          </p:cNvCxnSpPr>
          <p:nvPr/>
        </p:nvCxnSpPr>
        <p:spPr>
          <a:xfrm>
            <a:off x="4341435" y="4027497"/>
            <a:ext cx="1188514" cy="70854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9" idx="4"/>
          </p:cNvCxnSpPr>
          <p:nvPr/>
        </p:nvCxnSpPr>
        <p:spPr>
          <a:xfrm flipV="1">
            <a:off x="5565826" y="3224563"/>
            <a:ext cx="419737" cy="146574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ular Callout 58"/>
          <p:cNvSpPr/>
          <p:nvPr/>
        </p:nvSpPr>
        <p:spPr>
          <a:xfrm>
            <a:off x="838200" y="5066965"/>
            <a:ext cx="914400" cy="612648"/>
          </a:xfrm>
          <a:prstGeom prst="wedgeRoundRectCallout">
            <a:avLst>
              <a:gd name="adj1" fmla="val 141667"/>
              <a:gd name="adj2" fmla="val 4228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rgbClr val="00B0F0"/>
                </a:solidFill>
              </a:rPr>
              <a:t>insert</a:t>
            </a:r>
          </a:p>
        </p:txBody>
      </p:sp>
      <p:sp>
        <p:nvSpPr>
          <p:cNvPr id="60" name="Rounded Rectangular Callout 59"/>
          <p:cNvSpPr/>
          <p:nvPr/>
        </p:nvSpPr>
        <p:spPr>
          <a:xfrm>
            <a:off x="6553200" y="2662515"/>
            <a:ext cx="914400" cy="612648"/>
          </a:xfrm>
          <a:prstGeom prst="wedgeRoundRectCallout">
            <a:avLst>
              <a:gd name="adj1" fmla="val -102083"/>
              <a:gd name="adj2" fmla="val 2985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solidFill>
                  <a:srgbClr val="00B0F0"/>
                </a:solidFill>
              </a:rPr>
              <a:t>insert</a:t>
            </a:r>
          </a:p>
        </p:txBody>
      </p:sp>
      <p:sp>
        <p:nvSpPr>
          <p:cNvPr id="61" name="Rounded Rectangular Callout 60"/>
          <p:cNvSpPr/>
          <p:nvPr/>
        </p:nvSpPr>
        <p:spPr>
          <a:xfrm>
            <a:off x="4002015" y="2723816"/>
            <a:ext cx="914400" cy="612648"/>
          </a:xfrm>
          <a:prstGeom prst="wedgeRoundRectCallout">
            <a:avLst>
              <a:gd name="adj1" fmla="val -17708"/>
              <a:gd name="adj2" fmla="val 140237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00B0F0"/>
                </a:solidFill>
              </a:rPr>
              <a:t>replace</a:t>
            </a:r>
          </a:p>
        </p:txBody>
      </p:sp>
    </p:spTree>
    <p:extLst>
      <p:ext uri="{BB962C8B-B14F-4D97-AF65-F5344CB8AC3E}">
        <p14:creationId xmlns:p14="http://schemas.microsoft.com/office/powerpoint/2010/main" val="17922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60"/>
    </mc:Choice>
    <mc:Fallback xmlns="">
      <p:transition spd="slow" advTm="6616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LCSS and EDR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They are both count-based </a:t>
            </a:r>
          </a:p>
          <a:p>
            <a:pPr lvl="1"/>
            <a:r>
              <a:rPr lang="en-AU" dirty="0"/>
              <a:t>LCSS counts the number of matched pairs</a:t>
            </a:r>
          </a:p>
          <a:p>
            <a:pPr lvl="1"/>
            <a:r>
              <a:rPr lang="en-AU" dirty="0"/>
              <a:t>EDR counts the cost of operations needed to fix the unmatched pairs</a:t>
            </a:r>
          </a:p>
          <a:p>
            <a:r>
              <a:rPr lang="en-AU" dirty="0"/>
              <a:t>Higher LCSS, lower EDR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9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60"/>
    </mc:Choice>
    <mc:Fallback xmlns="">
      <p:transition spd="slow" advTm="5626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Continuity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discrete measures only</a:t>
            </a:r>
          </a:p>
          <a:p>
            <a:pPr lvl="1"/>
            <a:r>
              <a:rPr lang="en-US" dirty="0"/>
              <a:t>Only consider the sample points of trajectory</a:t>
            </a:r>
          </a:p>
          <a:p>
            <a:pPr lvl="1"/>
            <a:r>
              <a:rPr lang="en-US" dirty="0"/>
              <a:t>All previous measures are in this category</a:t>
            </a:r>
          </a:p>
          <a:p>
            <a:r>
              <a:rPr lang="en-US" dirty="0"/>
              <a:t>Continuous measures</a:t>
            </a:r>
          </a:p>
          <a:p>
            <a:pPr lvl="1"/>
            <a:r>
              <a:rPr lang="en-US" dirty="0"/>
              <a:t>Consider the line segments between samples</a:t>
            </a:r>
          </a:p>
          <a:p>
            <a:pPr lvl="1"/>
            <a:r>
              <a:rPr lang="en-US" dirty="0"/>
              <a:t>OWD</a:t>
            </a:r>
          </a:p>
          <a:p>
            <a:pPr lvl="1"/>
            <a:r>
              <a:rPr lang="en-US" dirty="0"/>
              <a:t>LIP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BBB3C-2D0D-FE47-9DF1-4838B9A8C6D2}"/>
              </a:ext>
            </a:extLst>
          </p:cNvPr>
          <p:cNvSpPr txBox="1"/>
          <p:nvPr/>
        </p:nvSpPr>
        <p:spPr>
          <a:xfrm>
            <a:off x="4087906" y="2971800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17"/>
    </mc:Choice>
    <mc:Fallback xmlns="">
      <p:transition spd="slow" advTm="27517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OWD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One Way Distance from T</a:t>
                </a:r>
                <a:r>
                  <a:rPr lang="en-AU" sz="2000" dirty="0"/>
                  <a:t>1</a:t>
                </a:r>
                <a:r>
                  <a:rPr lang="en-AU" dirty="0"/>
                  <a:t> to T</a:t>
                </a:r>
                <a:r>
                  <a:rPr lang="en-AU" sz="2000" dirty="0"/>
                  <a:t>2</a:t>
                </a:r>
                <a:r>
                  <a:rPr lang="en-AU" dirty="0"/>
                  <a:t> is:</a:t>
                </a:r>
              </a:p>
              <a:p>
                <a:pPr lvl="1"/>
                <a:r>
                  <a:rPr lang="en-AU" dirty="0"/>
                  <a:t>Integral of the distance from points of T</a:t>
                </a:r>
                <a:r>
                  <a:rPr lang="en-AU" sz="1800" dirty="0"/>
                  <a:t>1</a:t>
                </a:r>
                <a:r>
                  <a:rPr lang="en-AU" dirty="0"/>
                  <a:t> to T</a:t>
                </a:r>
                <a:r>
                  <a:rPr lang="en-AU" sz="1800" dirty="0"/>
                  <a:t>2</a:t>
                </a:r>
              </a:p>
              <a:p>
                <a:pPr lvl="1"/>
                <a:r>
                  <a:rPr lang="en-AU" dirty="0"/>
                  <a:t>Divided by the length of T</a:t>
                </a:r>
                <a:r>
                  <a:rPr lang="en-AU" sz="1800" dirty="0"/>
                  <a:t>1</a:t>
                </a:r>
              </a:p>
              <a:p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𝑜𝑤𝑑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sz="2600" dirty="0"/>
              </a:p>
              <a:p>
                <a:endParaRPr lang="en-AU" sz="2200" dirty="0"/>
              </a:p>
              <a:p>
                <a:r>
                  <a:rPr lang="en-AU" dirty="0"/>
                  <a:t>Make it into symmetric measure</a:t>
                </a:r>
                <a:endParaRPr lang="en-AU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64" y="5140643"/>
            <a:ext cx="6169646" cy="7853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2799" y="6074383"/>
            <a:ext cx="8137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100" i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Bin Lin, Jianwen Su, </a:t>
            </a:r>
            <a:r>
              <a:rPr lang="en-AU" sz="1100" i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One Way Distance: For Shape Based Similarity Search of Moving Object Trajectories. In </a:t>
            </a:r>
            <a:r>
              <a:rPr lang="en-AU" sz="1100" i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Geoinformatica</a:t>
            </a:r>
            <a:r>
              <a:rPr lang="en-AU" sz="1100" i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6207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92"/>
    </mc:Choice>
    <mc:Fallback xmlns="">
      <p:transition spd="slow" advTm="576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Temporal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 and time are two ubiquitous attributes of data</a:t>
            </a:r>
          </a:p>
          <a:p>
            <a:r>
              <a:rPr lang="en-US" dirty="0"/>
              <a:t>RDBMS is designed to handle neither of them</a:t>
            </a:r>
          </a:p>
          <a:p>
            <a:r>
              <a:rPr lang="en-US" dirty="0"/>
              <a:t>We have studied how the spatial dimension can be managed so far </a:t>
            </a:r>
          </a:p>
          <a:p>
            <a:r>
              <a:rPr lang="en-US" dirty="0"/>
              <a:t>The temporal dimension of spatial data cannot be simply viewed as just another dimension</a:t>
            </a:r>
          </a:p>
          <a:p>
            <a:pPr lvl="1"/>
            <a:r>
              <a:rPr lang="en-US" dirty="0"/>
              <a:t>Data values and operations/queries are quite different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274"/>
    </mc:Choice>
    <mc:Fallback xmlns="">
      <p:transition spd="slow" advTm="16727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OWD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Consider one trajectory as piece-wise line segment, and the other as discrete samples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DCCCD-5896-DE4D-92D6-63CCB850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81" y="2928987"/>
            <a:ext cx="3994897" cy="22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14"/>
    </mc:Choice>
    <mc:Fallback xmlns="">
      <p:transition spd="slow" advTm="33514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LIP distance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Locality In-between Polylines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i="1" dirty="0"/>
              <a:t>Polygon</a:t>
            </a:r>
            <a:r>
              <a:rPr lang="en-AU" dirty="0"/>
              <a:t> is the set of polygons formed between intersection points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828800"/>
            <a:ext cx="3733800" cy="97730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4038600"/>
            <a:ext cx="4467225" cy="8043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99" y="5754335"/>
            <a:ext cx="81375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1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Nikos Pelekis et al, </a:t>
            </a:r>
            <a:r>
              <a:rPr lang="en-AU" sz="11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Similarity Search in Trajectory Databases. Symposium on Temporal Representation and Reasoning 2007</a:t>
            </a:r>
          </a:p>
        </p:txBody>
      </p:sp>
    </p:spTree>
    <p:extLst>
      <p:ext uri="{BB962C8B-B14F-4D97-AF65-F5344CB8AC3E}">
        <p14:creationId xmlns:p14="http://schemas.microsoft.com/office/powerpoint/2010/main" val="20048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93"/>
    </mc:Choice>
    <mc:Fallback xmlns="">
      <p:transition spd="slow" advTm="46393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LIP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Only works for 2-dimensional trajectories</a:t>
            </a:r>
          </a:p>
          <a:p>
            <a:r>
              <a:rPr lang="en-AU" dirty="0"/>
              <a:t>Polygon </a:t>
            </a:r>
            <a:r>
              <a:rPr lang="en-AU" dirty="0">
                <a:sym typeface="Wingdings" panose="05000000000000000000" pitchFamily="2" charset="2"/>
              </a:rPr>
              <a:t> polyhedron: non-trivial change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667000"/>
            <a:ext cx="6934200" cy="32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71"/>
    </mc:Choice>
    <mc:Fallback xmlns="">
      <p:transition spd="slow" advTm="2547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Spatiotemporal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So far, spatial only</a:t>
            </a:r>
          </a:p>
          <a:p>
            <a:pPr lvl="1"/>
            <a:r>
              <a:rPr lang="en-AU" dirty="0"/>
              <a:t>Disregard the time information on sample points</a:t>
            </a:r>
          </a:p>
          <a:p>
            <a:r>
              <a:rPr lang="en-AU" dirty="0"/>
              <a:t>Spatiotemporal </a:t>
            </a:r>
          </a:p>
          <a:p>
            <a:pPr lvl="1"/>
            <a:r>
              <a:rPr lang="en-AU" dirty="0"/>
              <a:t>Take the timestamp into consideration</a:t>
            </a:r>
          </a:p>
          <a:p>
            <a:pPr lvl="1"/>
            <a:r>
              <a:rPr lang="en-AU" dirty="0"/>
              <a:t>Synchronous Euclidean Distance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6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92"/>
    </mc:Choice>
    <mc:Fallback xmlns="">
      <p:transition spd="slow" advTm="19892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Synchronous Euclidean Distance </a:t>
            </a:r>
          </a:p>
          <a:p>
            <a:pPr lvl="1"/>
            <a:r>
              <a:rPr lang="en-AU" dirty="0"/>
              <a:t>Euclidean distance between locations at the same time instance of two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4504" y="5823287"/>
            <a:ext cx="81375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i="1" dirty="0" err="1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Mirco</a:t>
            </a:r>
            <a:r>
              <a:rPr lang="en-AU" sz="12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1200" i="1" dirty="0" err="1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Nanni</a:t>
            </a:r>
            <a:r>
              <a:rPr lang="en-AU" sz="12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, Dino </a:t>
            </a:r>
            <a:r>
              <a:rPr lang="en-AU" sz="1200" i="1" dirty="0" err="1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Pedreschi</a:t>
            </a:r>
            <a:r>
              <a:rPr lang="en-AU" sz="12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, Time-focused clustering of trajectories of moving objects. Journal of Intelligent Information Systems (2006)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2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POTAMIAS, M., PATROUMPAS, K., AND SELLIS, T. K. Sampling trajectory streams with spatiotemporal criteria. SSDBM 2006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00660" y="2588477"/>
            <a:ext cx="7782159" cy="2828925"/>
            <a:chOff x="804804" y="2083832"/>
            <a:chExt cx="7782159" cy="2828925"/>
          </a:xfrm>
        </p:grpSpPr>
        <p:sp>
          <p:nvSpPr>
            <p:cNvPr id="12" name="Freeform 11"/>
            <p:cNvSpPr/>
            <p:nvPr/>
          </p:nvSpPr>
          <p:spPr>
            <a:xfrm>
              <a:off x="1090299" y="2895600"/>
              <a:ext cx="7134225" cy="628650"/>
            </a:xfrm>
            <a:custGeom>
              <a:avLst/>
              <a:gdLst>
                <a:gd name="connsiteX0" fmla="*/ 0 w 7134225"/>
                <a:gd name="connsiteY0" fmla="*/ 190500 h 628650"/>
                <a:gd name="connsiteX1" fmla="*/ 1428750 w 7134225"/>
                <a:gd name="connsiteY1" fmla="*/ 571500 h 628650"/>
                <a:gd name="connsiteX2" fmla="*/ 3181350 w 7134225"/>
                <a:gd name="connsiteY2" fmla="*/ 0 h 628650"/>
                <a:gd name="connsiteX3" fmla="*/ 4914900 w 7134225"/>
                <a:gd name="connsiteY3" fmla="*/ 495300 h 628650"/>
                <a:gd name="connsiteX4" fmla="*/ 6010275 w 7134225"/>
                <a:gd name="connsiteY4" fmla="*/ 28575 h 628650"/>
                <a:gd name="connsiteX5" fmla="*/ 7134225 w 7134225"/>
                <a:gd name="connsiteY5" fmla="*/ 6286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4225" h="628650">
                  <a:moveTo>
                    <a:pt x="0" y="190500"/>
                  </a:moveTo>
                  <a:lnTo>
                    <a:pt x="1428750" y="571500"/>
                  </a:lnTo>
                  <a:lnTo>
                    <a:pt x="3181350" y="0"/>
                  </a:lnTo>
                  <a:lnTo>
                    <a:pt x="4914900" y="495300"/>
                  </a:lnTo>
                  <a:lnTo>
                    <a:pt x="6010275" y="28575"/>
                  </a:lnTo>
                  <a:lnTo>
                    <a:pt x="7134225" y="6286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737999" y="4029075"/>
              <a:ext cx="5667375" cy="476250"/>
            </a:xfrm>
            <a:custGeom>
              <a:avLst/>
              <a:gdLst>
                <a:gd name="connsiteX0" fmla="*/ 0 w 5667375"/>
                <a:gd name="connsiteY0" fmla="*/ 476250 h 476250"/>
                <a:gd name="connsiteX1" fmla="*/ 0 w 5667375"/>
                <a:gd name="connsiteY1" fmla="*/ 476250 h 476250"/>
                <a:gd name="connsiteX2" fmla="*/ 1638300 w 5667375"/>
                <a:gd name="connsiteY2" fmla="*/ 95250 h 476250"/>
                <a:gd name="connsiteX3" fmla="*/ 3543300 w 5667375"/>
                <a:gd name="connsiteY3" fmla="*/ 476250 h 476250"/>
                <a:gd name="connsiteX4" fmla="*/ 4895850 w 5667375"/>
                <a:gd name="connsiteY4" fmla="*/ 0 h 476250"/>
                <a:gd name="connsiteX5" fmla="*/ 5667375 w 5667375"/>
                <a:gd name="connsiteY5" fmla="*/ 2000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67375" h="476250">
                  <a:moveTo>
                    <a:pt x="0" y="476250"/>
                  </a:moveTo>
                  <a:lnTo>
                    <a:pt x="0" y="476250"/>
                  </a:lnTo>
                  <a:lnTo>
                    <a:pt x="1638300" y="95250"/>
                  </a:lnTo>
                  <a:lnTo>
                    <a:pt x="3543300" y="476250"/>
                  </a:lnTo>
                  <a:lnTo>
                    <a:pt x="4895850" y="0"/>
                  </a:lnTo>
                  <a:lnTo>
                    <a:pt x="5667375" y="20002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4804" y="2727841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t=0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77640" y="2514600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t=10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13250" y="3064907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t=5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85574" y="452437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t=0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28974" y="3025259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t=15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77501" y="318504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t=25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11328" y="2550557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t=20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95452" y="425767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t=12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16283" y="408253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t=10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9374" y="454342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t=7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38174" y="4155043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t=3</a:t>
              </a:r>
            </a:p>
          </p:txBody>
        </p:sp>
        <p:cxnSp>
          <p:nvCxnSpPr>
            <p:cNvPr id="25" name="Straight Connector 24"/>
            <p:cNvCxnSpPr>
              <a:stCxn id="16" idx="0"/>
              <a:endCxn id="17" idx="0"/>
            </p:cNvCxnSpPr>
            <p:nvPr/>
          </p:nvCxnSpPr>
          <p:spPr>
            <a:xfrm>
              <a:off x="1090299" y="3086100"/>
              <a:ext cx="647700" cy="1419225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737999" y="3249573"/>
              <a:ext cx="1656723" cy="868918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1675773" y="3209298"/>
              <a:ext cx="124452" cy="124452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0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515170" y="3470791"/>
              <a:ext cx="1867201" cy="868918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317518" y="3209925"/>
              <a:ext cx="2068179" cy="981075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6" idx="2"/>
            </p:cNvCxnSpPr>
            <p:nvPr/>
          </p:nvCxnSpPr>
          <p:spPr>
            <a:xfrm>
              <a:off x="4271649" y="2895600"/>
              <a:ext cx="2285686" cy="1133475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394722" y="3209298"/>
              <a:ext cx="1922796" cy="1307695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5290040" y="3125121"/>
              <a:ext cx="124452" cy="124452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0"/>
            </a:p>
          </p:txBody>
        </p:sp>
        <p:sp>
          <p:nvSpPr>
            <p:cNvPr id="33" name="Oval 32"/>
            <p:cNvSpPr/>
            <p:nvPr/>
          </p:nvSpPr>
          <p:spPr>
            <a:xfrm>
              <a:off x="3322971" y="3122946"/>
              <a:ext cx="124452" cy="124452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0"/>
            </a:p>
          </p:txBody>
        </p:sp>
        <p:sp>
          <p:nvSpPr>
            <p:cNvPr id="34" name="Oval 33"/>
            <p:cNvSpPr/>
            <p:nvPr/>
          </p:nvSpPr>
          <p:spPr>
            <a:xfrm>
              <a:off x="4293894" y="4267200"/>
              <a:ext cx="124452" cy="12445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0"/>
            </a:p>
          </p:txBody>
        </p:sp>
        <p:cxnSp>
          <p:nvCxnSpPr>
            <p:cNvPr id="35" name="Straight Connector 34"/>
            <p:cNvCxnSpPr>
              <a:endCxn id="17" idx="2"/>
            </p:cNvCxnSpPr>
            <p:nvPr/>
          </p:nvCxnSpPr>
          <p:spPr>
            <a:xfrm>
              <a:off x="2515170" y="3462337"/>
              <a:ext cx="861129" cy="661988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7" idx="4"/>
            </p:cNvCxnSpPr>
            <p:nvPr/>
          </p:nvCxnSpPr>
          <p:spPr>
            <a:xfrm>
              <a:off x="6014586" y="3372921"/>
              <a:ext cx="619263" cy="656154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17" idx="3"/>
            </p:cNvCxnSpPr>
            <p:nvPr/>
          </p:nvCxnSpPr>
          <p:spPr>
            <a:xfrm>
              <a:off x="4274844" y="2914963"/>
              <a:ext cx="1006455" cy="1590362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5"/>
            </p:cNvCxnSpPr>
            <p:nvPr/>
          </p:nvCxnSpPr>
          <p:spPr>
            <a:xfrm flipH="1">
              <a:off x="7405374" y="3525321"/>
              <a:ext cx="801609" cy="703779"/>
            </a:xfrm>
            <a:prstGeom prst="line">
              <a:avLst/>
            </a:prstGeom>
            <a:ln w="31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ular Callout 38"/>
            <p:cNvSpPr/>
            <p:nvPr/>
          </p:nvSpPr>
          <p:spPr>
            <a:xfrm>
              <a:off x="1781227" y="2083832"/>
              <a:ext cx="1956717" cy="765692"/>
            </a:xfrm>
            <a:prstGeom prst="wedgeRoundRectCallout">
              <a:avLst>
                <a:gd name="adj1" fmla="val -49661"/>
                <a:gd name="adj2" fmla="val 98061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Virtually create a sample point at t=3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25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53"/>
    </mc:Choice>
    <mc:Fallback xmlns="">
      <p:transition spd="slow" advTm="95153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Underlying Space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3196072" cy="4525963"/>
          </a:xfrm>
        </p:spPr>
        <p:txBody>
          <a:bodyPr>
            <a:normAutofit/>
          </a:bodyPr>
          <a:lstStyle/>
          <a:p>
            <a:r>
              <a:rPr lang="en-US" dirty="0"/>
              <a:t>We have considered on the Euclidean Space so far</a:t>
            </a:r>
          </a:p>
          <a:p>
            <a:r>
              <a:rPr lang="en-US" dirty="0"/>
              <a:t>Road network </a:t>
            </a:r>
          </a:p>
          <a:p>
            <a:pPr lvl="1"/>
            <a:r>
              <a:rPr lang="en-US" dirty="0"/>
              <a:t>Distance is defined</a:t>
            </a:r>
            <a:br>
              <a:rPr lang="en-US" dirty="0"/>
            </a:br>
            <a:r>
              <a:rPr lang="en-US" dirty="0"/>
              <a:t>along shortest path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2" y="1484752"/>
            <a:ext cx="5396443" cy="399485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640140" y="2376541"/>
            <a:ext cx="1315994" cy="920579"/>
          </a:xfrm>
          <a:custGeom>
            <a:avLst/>
            <a:gdLst>
              <a:gd name="connsiteX0" fmla="*/ 0 w 1315994"/>
              <a:gd name="connsiteY0" fmla="*/ 883509 h 920579"/>
              <a:gd name="connsiteX1" fmla="*/ 105032 w 1315994"/>
              <a:gd name="connsiteY1" fmla="*/ 920579 h 920579"/>
              <a:gd name="connsiteX2" fmla="*/ 228600 w 1315994"/>
              <a:gd name="connsiteY2" fmla="*/ 914400 h 920579"/>
              <a:gd name="connsiteX3" fmla="*/ 463378 w 1315994"/>
              <a:gd name="connsiteY3" fmla="*/ 864973 h 920579"/>
              <a:gd name="connsiteX4" fmla="*/ 661086 w 1315994"/>
              <a:gd name="connsiteY4" fmla="*/ 821725 h 920579"/>
              <a:gd name="connsiteX5" fmla="*/ 982362 w 1315994"/>
              <a:gd name="connsiteY5" fmla="*/ 753763 h 920579"/>
              <a:gd name="connsiteX6" fmla="*/ 1210962 w 1315994"/>
              <a:gd name="connsiteY6" fmla="*/ 636373 h 920579"/>
              <a:gd name="connsiteX7" fmla="*/ 1315994 w 1315994"/>
              <a:gd name="connsiteY7" fmla="*/ 481914 h 920579"/>
              <a:gd name="connsiteX8" fmla="*/ 1266567 w 1315994"/>
              <a:gd name="connsiteY8" fmla="*/ 284206 h 920579"/>
              <a:gd name="connsiteX9" fmla="*/ 1173892 w 1315994"/>
              <a:gd name="connsiteY9" fmla="*/ 0 h 9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5994" h="920579">
                <a:moveTo>
                  <a:pt x="0" y="883509"/>
                </a:moveTo>
                <a:lnTo>
                  <a:pt x="105032" y="920579"/>
                </a:lnTo>
                <a:lnTo>
                  <a:pt x="228600" y="914400"/>
                </a:lnTo>
                <a:lnTo>
                  <a:pt x="463378" y="864973"/>
                </a:lnTo>
                <a:lnTo>
                  <a:pt x="661086" y="821725"/>
                </a:lnTo>
                <a:lnTo>
                  <a:pt x="982362" y="753763"/>
                </a:lnTo>
                <a:lnTo>
                  <a:pt x="1210962" y="636373"/>
                </a:lnTo>
                <a:lnTo>
                  <a:pt x="1315994" y="481914"/>
                </a:lnTo>
                <a:lnTo>
                  <a:pt x="1266567" y="284206"/>
                </a:lnTo>
                <a:lnTo>
                  <a:pt x="1173892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687808" y="2634049"/>
            <a:ext cx="1865871" cy="1272746"/>
          </a:xfrm>
          <a:custGeom>
            <a:avLst/>
            <a:gdLst>
              <a:gd name="connsiteX0" fmla="*/ 0 w 1865871"/>
              <a:gd name="connsiteY0" fmla="*/ 1260389 h 1272746"/>
              <a:gd name="connsiteX1" fmla="*/ 308919 w 1865871"/>
              <a:gd name="connsiteY1" fmla="*/ 1254211 h 1272746"/>
              <a:gd name="connsiteX2" fmla="*/ 630195 w 1865871"/>
              <a:gd name="connsiteY2" fmla="*/ 1272746 h 1272746"/>
              <a:gd name="connsiteX3" fmla="*/ 951471 w 1865871"/>
              <a:gd name="connsiteY3" fmla="*/ 1223319 h 1272746"/>
              <a:gd name="connsiteX4" fmla="*/ 1241854 w 1865871"/>
              <a:gd name="connsiteY4" fmla="*/ 1143000 h 1272746"/>
              <a:gd name="connsiteX5" fmla="*/ 1482811 w 1865871"/>
              <a:gd name="connsiteY5" fmla="*/ 1000897 h 1272746"/>
              <a:gd name="connsiteX6" fmla="*/ 1674341 w 1865871"/>
              <a:gd name="connsiteY6" fmla="*/ 840259 h 1272746"/>
              <a:gd name="connsiteX7" fmla="*/ 1804087 w 1865871"/>
              <a:gd name="connsiteY7" fmla="*/ 624016 h 1272746"/>
              <a:gd name="connsiteX8" fmla="*/ 1865871 w 1865871"/>
              <a:gd name="connsiteY8" fmla="*/ 364524 h 1272746"/>
              <a:gd name="connsiteX9" fmla="*/ 1841157 w 1865871"/>
              <a:gd name="connsiteY9" fmla="*/ 278027 h 1272746"/>
              <a:gd name="connsiteX10" fmla="*/ 1760838 w 1865871"/>
              <a:gd name="connsiteY10" fmla="*/ 210065 h 1272746"/>
              <a:gd name="connsiteX11" fmla="*/ 1717590 w 1865871"/>
              <a:gd name="connsiteY11" fmla="*/ 98854 h 1272746"/>
              <a:gd name="connsiteX12" fmla="*/ 1661984 w 1865871"/>
              <a:gd name="connsiteY12" fmla="*/ 0 h 127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65871" h="1272746">
                <a:moveTo>
                  <a:pt x="0" y="1260389"/>
                </a:moveTo>
                <a:lnTo>
                  <a:pt x="308919" y="1254211"/>
                </a:lnTo>
                <a:lnTo>
                  <a:pt x="630195" y="1272746"/>
                </a:lnTo>
                <a:lnTo>
                  <a:pt x="951471" y="1223319"/>
                </a:lnTo>
                <a:lnTo>
                  <a:pt x="1241854" y="1143000"/>
                </a:lnTo>
                <a:lnTo>
                  <a:pt x="1482811" y="1000897"/>
                </a:lnTo>
                <a:lnTo>
                  <a:pt x="1674341" y="840259"/>
                </a:lnTo>
                <a:lnTo>
                  <a:pt x="1804087" y="624016"/>
                </a:lnTo>
                <a:lnTo>
                  <a:pt x="1865871" y="364524"/>
                </a:lnTo>
                <a:lnTo>
                  <a:pt x="1841157" y="278027"/>
                </a:lnTo>
                <a:lnTo>
                  <a:pt x="1760838" y="210065"/>
                </a:lnTo>
                <a:lnTo>
                  <a:pt x="1717590" y="98854"/>
                </a:lnTo>
                <a:lnTo>
                  <a:pt x="1661984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cxnSpLocks/>
            <a:endCxn id="9" idx="6"/>
          </p:cNvCxnSpPr>
          <p:nvPr/>
        </p:nvCxnSpPr>
        <p:spPr>
          <a:xfrm>
            <a:off x="6911238" y="2894871"/>
            <a:ext cx="450911" cy="57943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969053" y="3045829"/>
            <a:ext cx="335280" cy="304800"/>
            <a:chOff x="6934200" y="2971800"/>
            <a:chExt cx="304800" cy="304800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7010400" y="2971800"/>
              <a:ext cx="152400" cy="3048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934200" y="3033584"/>
              <a:ext cx="304800" cy="1830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120650" y="5800769"/>
            <a:ext cx="768838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i="1" dirty="0">
                <a:solidFill>
                  <a:srgbClr val="FF9900"/>
                </a:solidFill>
              </a:rPr>
              <a:t>Jung-Rae Hwang, </a:t>
            </a:r>
            <a:r>
              <a:rPr lang="en-US" sz="1050" i="1" dirty="0" err="1">
                <a:solidFill>
                  <a:srgbClr val="FF9900"/>
                </a:solidFill>
              </a:rPr>
              <a:t>Hye</a:t>
            </a:r>
            <a:r>
              <a:rPr lang="en-US" sz="1050" i="1" dirty="0">
                <a:solidFill>
                  <a:srgbClr val="FF9900"/>
                </a:solidFill>
              </a:rPr>
              <a:t>-Young Kang, Ki-</a:t>
            </a:r>
            <a:r>
              <a:rPr lang="en-US" sz="1050" i="1" dirty="0" err="1">
                <a:solidFill>
                  <a:srgbClr val="FF9900"/>
                </a:solidFill>
              </a:rPr>
              <a:t>Joune</a:t>
            </a:r>
            <a:r>
              <a:rPr lang="en-US" sz="1050" i="1" dirty="0">
                <a:solidFill>
                  <a:srgbClr val="FF9900"/>
                </a:solidFill>
              </a:rPr>
              <a:t> Li, Searching for Similar Trajectories on Road Networks Using </a:t>
            </a:r>
            <a:r>
              <a:rPr lang="en-US" sz="1050" i="1" dirty="0" err="1">
                <a:solidFill>
                  <a:srgbClr val="FF9900"/>
                </a:solidFill>
              </a:rPr>
              <a:t>Spatio</a:t>
            </a:r>
            <a:r>
              <a:rPr lang="en-US" sz="1050" i="1" dirty="0">
                <a:solidFill>
                  <a:srgbClr val="FF9900"/>
                </a:solidFill>
              </a:rPr>
              <a:t>-temporal Similarity. </a:t>
            </a:r>
            <a:br>
              <a:rPr lang="en-US" sz="1050" i="1" dirty="0">
                <a:solidFill>
                  <a:srgbClr val="FF9900"/>
                </a:solidFill>
              </a:rPr>
            </a:br>
            <a:r>
              <a:rPr lang="en-US" sz="1050" i="1" dirty="0">
                <a:solidFill>
                  <a:srgbClr val="FF9900"/>
                </a:solidFill>
              </a:rPr>
              <a:t>Advances in Databases and Information Systems, pp 282 – 295, 2006</a:t>
            </a:r>
          </a:p>
          <a:p>
            <a:pPr algn="r"/>
            <a:endParaRPr lang="en-US" sz="1050" i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50"/>
    </mc:Choice>
    <mc:Fallback xmlns="">
      <p:transition spd="slow" advTm="4725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Compression: The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record every 10 s, 24 bytes/record (min), 10 </a:t>
            </a:r>
            <a:r>
              <a:rPr lang="en-US" dirty="0" err="1"/>
              <a:t>hrs</a:t>
            </a:r>
            <a:r>
              <a:rPr lang="en-US" dirty="0"/>
              <a:t>/day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Significant level of redundancy (i.e., the need for compression)</a:t>
            </a:r>
          </a:p>
          <a:p>
            <a:r>
              <a:rPr lang="en-US" dirty="0"/>
              <a:t>Data quality can be poor (i.e., lossless compression may not be meaningful)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755623"/>
              </p:ext>
            </p:extLst>
          </p:nvPr>
        </p:nvGraphicFramePr>
        <p:xfrm>
          <a:off x="1337770" y="2341707"/>
          <a:ext cx="60519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6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25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254">
                <a:tc>
                  <a:txBody>
                    <a:bodyPr/>
                    <a:lstStyle/>
                    <a:p>
                      <a:r>
                        <a:rPr lang="en-US" sz="1800" dirty="0"/>
                        <a:t>1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84KB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2.5MB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254">
                <a:tc>
                  <a:txBody>
                    <a:bodyPr/>
                    <a:lstStyle/>
                    <a:p>
                      <a:r>
                        <a:rPr lang="en-US" sz="1800" dirty="0"/>
                        <a:t>60,000 taxis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140GB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1.7TB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08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0"/>
    </mc:Choice>
    <mc:Fallback xmlns="">
      <p:transition spd="slow" advTm="2411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 and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Trajectory Simplification</a:t>
            </a:r>
          </a:p>
          <a:p>
            <a:pPr lvl="1"/>
            <a:r>
              <a:rPr lang="en-US" dirty="0"/>
              <a:t>Removing redundant information in a trajectory</a:t>
            </a:r>
          </a:p>
          <a:p>
            <a:r>
              <a:rPr lang="en-US" dirty="0"/>
              <a:t>Trajectory Compression</a:t>
            </a:r>
          </a:p>
          <a:p>
            <a:pPr lvl="1"/>
            <a:r>
              <a:rPr lang="en-US" dirty="0"/>
              <a:t>Reduce the amount of data without too much information loss </a:t>
            </a:r>
          </a:p>
          <a:p>
            <a:r>
              <a:rPr lang="en-US" dirty="0"/>
              <a:t>Questions</a:t>
            </a:r>
          </a:p>
          <a:p>
            <a:pPr lvl="1"/>
            <a:r>
              <a:rPr lang="en-US" dirty="0"/>
              <a:t>Goals: size, quality, fitness for use, processing efficiency…</a:t>
            </a:r>
          </a:p>
          <a:p>
            <a:pPr lvl="1"/>
            <a:r>
              <a:rPr lang="en-US" dirty="0"/>
              <a:t>Intra-, inter- or knowledge-assisted? </a:t>
            </a:r>
          </a:p>
          <a:p>
            <a:pPr lvl="2"/>
            <a:r>
              <a:rPr lang="en-US" dirty="0"/>
              <a:t>That is, within one trajectory, among a set of trajectories, and use of other information such as road network information or  some kind of dictionary and patterns</a:t>
            </a:r>
          </a:p>
          <a:p>
            <a:pPr lvl="1"/>
            <a:r>
              <a:rPr lang="en-US" dirty="0"/>
              <a:t>Geometric, spatiotemporal, semantic?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0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512"/>
    </mc:Choice>
    <mc:Fallback xmlns="">
      <p:transition spd="slow" advTm="158512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length encoding</a:t>
            </a:r>
          </a:p>
          <a:p>
            <a:r>
              <a:rPr lang="en-US" dirty="0"/>
              <a:t>Bit-vector</a:t>
            </a:r>
          </a:p>
          <a:p>
            <a:r>
              <a:rPr lang="en-US" dirty="0"/>
              <a:t>Dictionary encoding</a:t>
            </a:r>
          </a:p>
          <a:p>
            <a:r>
              <a:rPr lang="en-US" dirty="0"/>
              <a:t>Frame of reference encoding</a:t>
            </a:r>
          </a:p>
          <a:p>
            <a:r>
              <a:rPr lang="en-US" dirty="0"/>
              <a:t>Differential encoding (escape sequence)</a:t>
            </a:r>
          </a:p>
          <a:p>
            <a:r>
              <a:rPr lang="en-US" dirty="0"/>
              <a:t>Heavyweight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19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ntitled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46" r="-19546"/>
          <a:stretch>
            <a:fillRect/>
          </a:stretch>
        </p:blipFill>
        <p:spPr>
          <a:xfrm>
            <a:off x="-412978" y="114833"/>
            <a:ext cx="9556978" cy="64962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7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Spatiotemporal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GPS recordings</a:t>
            </a:r>
          </a:p>
          <a:p>
            <a:r>
              <a:rPr lang="en-US" dirty="0"/>
              <a:t>Sensor data, RFID data and Surveillance data</a:t>
            </a:r>
          </a:p>
          <a:p>
            <a:r>
              <a:rPr lang="en-US" dirty="0"/>
              <a:t>Use of smartphones and smartcards</a:t>
            </a:r>
          </a:p>
          <a:p>
            <a:r>
              <a:rPr lang="en-US" dirty="0"/>
              <a:t>Use of location-aware apps</a:t>
            </a:r>
          </a:p>
          <a:p>
            <a:r>
              <a:rPr lang="en-US" dirty="0"/>
              <a:t>Social media data: uploaded photos/messages and check-in data</a:t>
            </a:r>
          </a:p>
          <a:p>
            <a:r>
              <a:rPr lang="en-US" dirty="0"/>
              <a:t>Much more spatiotemporal data to come with 5G</a:t>
            </a:r>
          </a:p>
          <a:p>
            <a:r>
              <a:rPr lang="en-US" dirty="0"/>
              <a:t>…and beyond the geographical domain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4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11"/>
    </mc:Choice>
    <mc:Fallback xmlns="">
      <p:transition spd="slow" advTm="24621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Simplification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Piecewise linear approximation</a:t>
            </a:r>
          </a:p>
          <a:p>
            <a:pPr lvl="1"/>
            <a:r>
              <a:rPr lang="en-US" dirty="0"/>
              <a:t>Curves and spline based methods do exist but seldom used</a:t>
            </a:r>
          </a:p>
          <a:p>
            <a:r>
              <a:rPr lang="en-US" dirty="0"/>
              <a:t>Naïve reduction methods</a:t>
            </a:r>
          </a:p>
          <a:p>
            <a:pPr lvl="1"/>
            <a:r>
              <a:rPr lang="en-US" dirty="0"/>
              <a:t>Every a few points, or every given distance</a:t>
            </a:r>
          </a:p>
          <a:p>
            <a:r>
              <a:rPr lang="en-US" dirty="0"/>
              <a:t>Two </a:t>
            </a:r>
            <a:r>
              <a:rPr lang="en-US" dirty="0" err="1"/>
              <a:t>subproblems</a:t>
            </a:r>
            <a:endParaRPr lang="en-US" dirty="0"/>
          </a:p>
          <a:p>
            <a:pPr lvl="1"/>
            <a:r>
              <a:rPr lang="en-US" dirty="0"/>
              <a:t>Min-</a:t>
            </a:r>
            <a:r>
              <a:rPr lang="en-US" dirty="0" err="1"/>
              <a:t>ε</a:t>
            </a:r>
            <a:r>
              <a:rPr lang="en-US" dirty="0"/>
              <a:t>: minimize error for a given maximum number of points</a:t>
            </a:r>
          </a:p>
          <a:p>
            <a:pPr lvl="1"/>
            <a:r>
              <a:rPr lang="en-US" dirty="0"/>
              <a:t>Min-#: minimize #points for a given error threshold</a:t>
            </a:r>
          </a:p>
          <a:p>
            <a:r>
              <a:rPr lang="en-US" dirty="0"/>
              <a:t>Research areas: computational geometry, spatial database and GIS, pattern recognition, signal processing, image processing…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362"/>
    </mc:Choice>
    <mc:Fallback xmlns="">
      <p:transition spd="slow" advTm="229362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of Line Simplification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cartography (</a:t>
            </a:r>
            <a:r>
              <a:rPr lang="en-US" dirty="0" err="1"/>
              <a:t>Weibel</a:t>
            </a:r>
            <a:r>
              <a:rPr lang="en-US" dirty="0"/>
              <a:t> 1997)</a:t>
            </a:r>
          </a:p>
          <a:p>
            <a:pPr lvl="1"/>
            <a:r>
              <a:rPr lang="en-US" dirty="0"/>
              <a:t>(1) Reduction of data size and complexity</a:t>
            </a:r>
          </a:p>
          <a:p>
            <a:pPr lvl="1"/>
            <a:r>
              <a:rPr lang="en-US" dirty="0"/>
              <a:t>(2) Emphasizing the essential while suppressing the unimportant</a:t>
            </a:r>
          </a:p>
          <a:p>
            <a:pPr lvl="1"/>
            <a:r>
              <a:rPr lang="en-US" dirty="0"/>
              <a:t>(3) Maintaining logical and unambiguous relations</a:t>
            </a:r>
          </a:p>
          <a:p>
            <a:pPr lvl="1"/>
            <a:r>
              <a:rPr lang="en-US" dirty="0"/>
              <a:t>(4) Preserving aesthetic quality</a:t>
            </a:r>
          </a:p>
          <a:p>
            <a:r>
              <a:rPr lang="en-US" dirty="0"/>
              <a:t>For us?</a:t>
            </a:r>
          </a:p>
          <a:p>
            <a:pPr lvl="1"/>
            <a:r>
              <a:rPr lang="en-US" dirty="0"/>
              <a:t>(1) and (2) above remain to be important</a:t>
            </a:r>
          </a:p>
          <a:p>
            <a:pPr lvl="2"/>
            <a:r>
              <a:rPr lang="en-US" dirty="0"/>
              <a:t>Need to establish the context and refine the criteria</a:t>
            </a:r>
          </a:p>
          <a:p>
            <a:pPr lvl="1"/>
            <a:r>
              <a:rPr lang="en-US" dirty="0"/>
              <a:t>(3) is hard to define, but is still important</a:t>
            </a:r>
          </a:p>
          <a:p>
            <a:pPr lvl="2"/>
            <a:r>
              <a:rPr lang="en-US" dirty="0"/>
              <a:t>Don’t introduce misleading information (passing obstacle areas)</a:t>
            </a:r>
          </a:p>
          <a:p>
            <a:pPr lvl="2"/>
            <a:r>
              <a:rPr lang="en-US" dirty="0"/>
              <a:t>Support similarity-based operations</a:t>
            </a:r>
          </a:p>
          <a:p>
            <a:pPr lvl="1"/>
            <a:r>
              <a:rPr lang="en-US" dirty="0"/>
              <a:t>(4) might be unimportant</a:t>
            </a:r>
          </a:p>
          <a:p>
            <a:pPr lvl="1"/>
            <a:r>
              <a:rPr lang="en-US" dirty="0"/>
              <a:t>Any new criteria?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52055" y="6135785"/>
            <a:ext cx="573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9900"/>
                </a:solidFill>
              </a:rPr>
              <a:t>"Generalization of spatial data: Principles and selected algorithms", R. </a:t>
            </a:r>
            <a:r>
              <a:rPr lang="en-US" sz="1400" dirty="0" err="1">
                <a:solidFill>
                  <a:srgbClr val="FF9900"/>
                </a:solidFill>
              </a:rPr>
              <a:t>Weibel</a:t>
            </a:r>
            <a:r>
              <a:rPr lang="en-US" sz="1400" dirty="0">
                <a:solidFill>
                  <a:srgbClr val="FF9900"/>
                </a:solidFill>
              </a:rPr>
              <a:t>, in </a:t>
            </a:r>
            <a:r>
              <a:rPr lang="en-US" sz="1400" i="1" dirty="0">
                <a:solidFill>
                  <a:srgbClr val="FF9900"/>
                </a:solidFill>
              </a:rPr>
              <a:t>Algorithmic Foundations of Geographic Info. Sys.</a:t>
            </a:r>
            <a:r>
              <a:rPr lang="en-US" sz="1400" dirty="0">
                <a:solidFill>
                  <a:srgbClr val="FF9900"/>
                </a:solidFill>
              </a:rPr>
              <a:t>, 1997</a:t>
            </a:r>
          </a:p>
        </p:txBody>
      </p:sp>
    </p:spTree>
    <p:extLst>
      <p:ext uri="{BB962C8B-B14F-4D97-AF65-F5344CB8AC3E}">
        <p14:creationId xmlns:p14="http://schemas.microsoft.com/office/powerpoint/2010/main" val="3214847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Lang’s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first step beyond removing random points (e.g. every 2</a:t>
            </a:r>
            <a:r>
              <a:rPr lang="en-US" baseline="30000" dirty="0"/>
              <a:t>nd</a:t>
            </a:r>
            <a:r>
              <a:rPr lang="en-US" dirty="0"/>
              <a:t> point) or looking at the immediate neighboring points (all points within a pre-defined distance)</a:t>
            </a:r>
          </a:p>
          <a:p>
            <a:r>
              <a:rPr lang="en-US" dirty="0"/>
              <a:t>From point </a:t>
            </a:r>
            <a:r>
              <a:rPr lang="en-US" dirty="0" err="1"/>
              <a:t>i</a:t>
            </a:r>
            <a:r>
              <a:rPr lang="en-US" dirty="0"/>
              <a:t>, check between </a:t>
            </a:r>
            <a:r>
              <a:rPr lang="en-US" dirty="0" err="1"/>
              <a:t>i</a:t>
            </a:r>
            <a:r>
              <a:rPr lang="en-US" dirty="0"/>
              <a:t> and </a:t>
            </a:r>
            <a:r>
              <a:rPr lang="en-US" dirty="0" err="1"/>
              <a:t>i+k</a:t>
            </a:r>
            <a:r>
              <a:rPr lang="en-US" dirty="0"/>
              <a:t> (i.e., looking ahead)</a:t>
            </a:r>
          </a:p>
          <a:p>
            <a:pPr lvl="1"/>
            <a:r>
              <a:rPr lang="en-US" dirty="0"/>
              <a:t>Draw a line L between </a:t>
            </a:r>
            <a:r>
              <a:rPr lang="en-US" dirty="0" err="1"/>
              <a:t>i</a:t>
            </a:r>
            <a:r>
              <a:rPr lang="en-US" dirty="0"/>
              <a:t> and </a:t>
            </a:r>
            <a:r>
              <a:rPr lang="en-US" dirty="0" err="1"/>
              <a:t>i+k</a:t>
            </a:r>
            <a:endParaRPr lang="en-US" dirty="0"/>
          </a:p>
          <a:p>
            <a:pPr lvl="1"/>
            <a:r>
              <a:rPr lang="en-US" dirty="0"/>
              <a:t>Find perpendicular distance from i+1, …, i+k-1 to L</a:t>
            </a:r>
          </a:p>
          <a:p>
            <a:pPr lvl="1"/>
            <a:r>
              <a:rPr lang="en-US" dirty="0"/>
              <a:t>Remove all points i+1, …, i+k-1 if the distance is acceptable, and move the start point to </a:t>
            </a:r>
            <a:r>
              <a:rPr lang="en-US" dirty="0" err="1"/>
              <a:t>i+k</a:t>
            </a:r>
            <a:r>
              <a:rPr lang="en-US" dirty="0"/>
              <a:t>; otherwise k-- and repeat</a:t>
            </a:r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Only use a subset of existing points? Noisy data?</a:t>
            </a:r>
          </a:p>
          <a:p>
            <a:pPr lvl="1"/>
            <a:r>
              <a:rPr lang="en-US" dirty="0"/>
              <a:t>Prior-knowledge (such as a map) and post-processing (such as non-self crossing)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52055" y="6135785"/>
            <a:ext cx="5733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9900"/>
                </a:solidFill>
              </a:rPr>
              <a:t>“Rules for robot </a:t>
            </a:r>
            <a:r>
              <a:rPr lang="en-US" sz="1400" dirty="0" err="1">
                <a:solidFill>
                  <a:srgbClr val="FF9900"/>
                </a:solidFill>
              </a:rPr>
              <a:t>draughtsmen</a:t>
            </a:r>
            <a:r>
              <a:rPr lang="en-US" sz="1400" dirty="0">
                <a:solidFill>
                  <a:srgbClr val="FF9900"/>
                </a:solidFill>
              </a:rPr>
              <a:t>”, T. Lang, Geographical Magazine, 1969</a:t>
            </a:r>
          </a:p>
        </p:txBody>
      </p:sp>
    </p:spTree>
    <p:extLst>
      <p:ext uri="{BB962C8B-B14F-4D97-AF65-F5344CB8AC3E}">
        <p14:creationId xmlns:p14="http://schemas.microsoft.com/office/powerpoint/2010/main" val="8115486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Douglas-</a:t>
            </a:r>
            <a:r>
              <a:rPr lang="en-US" dirty="0" err="1"/>
              <a:t>Peucker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3228563" cy="4144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classic algorithm, simple, and “most superior”</a:t>
            </a:r>
          </a:p>
          <a:p>
            <a:r>
              <a:rPr lang="en-US" dirty="0"/>
              <a:t>Top-down, to check if the deviation from a straight line is acceptable</a:t>
            </a:r>
          </a:p>
          <a:p>
            <a:r>
              <a:rPr lang="en-US" dirty="0"/>
              <a:t>Computationally costly: O(n</a:t>
            </a:r>
            <a:r>
              <a:rPr lang="en-US" baseline="30000" dirty="0"/>
              <a:t>2</a:t>
            </a:r>
            <a:r>
              <a:rPr lang="en-US" dirty="0"/>
              <a:t>), reducible to O(n log n)</a:t>
            </a:r>
          </a:p>
          <a:p>
            <a:r>
              <a:rPr lang="en-US" dirty="0"/>
              <a:t>‘Area difference’ can be used to measure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Douglas_Peu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53" y="1600200"/>
            <a:ext cx="3184309" cy="4429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2055" y="6135785"/>
            <a:ext cx="57331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9900"/>
                </a:solidFill>
              </a:rPr>
              <a:t>"Algorithms for the reduction of the number of points required to represent a digitized line or its caricature", D. Douglas &amp; T. </a:t>
            </a:r>
            <a:r>
              <a:rPr lang="en-US" sz="1400" dirty="0" err="1">
                <a:solidFill>
                  <a:srgbClr val="FF9900"/>
                </a:solidFill>
              </a:rPr>
              <a:t>Peucker</a:t>
            </a:r>
            <a:r>
              <a:rPr lang="en-US" sz="1400" dirty="0">
                <a:solidFill>
                  <a:srgbClr val="FF9900"/>
                </a:solidFill>
              </a:rPr>
              <a:t>,  The Canadian Cartographer, 1973 </a:t>
            </a:r>
          </a:p>
        </p:txBody>
      </p:sp>
    </p:spTree>
    <p:extLst>
      <p:ext uri="{BB962C8B-B14F-4D97-AF65-F5344CB8AC3E}">
        <p14:creationId xmlns:p14="http://schemas.microsoft.com/office/powerpoint/2010/main" val="122784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854"/>
    </mc:Choice>
    <mc:Fallback xmlns="">
      <p:transition spd="slow" advTm="13085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Li-</a:t>
            </a:r>
            <a:r>
              <a:rPr lang="en-US" dirty="0" err="1"/>
              <a:t>Openshaw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Naturally adaptive to visual effects </a:t>
            </a:r>
          </a:p>
          <a:p>
            <a:pPr lvl="1"/>
            <a:r>
              <a:rPr lang="en-US" dirty="0"/>
              <a:t>SVS: smallest visible size</a:t>
            </a:r>
          </a:p>
          <a:p>
            <a:pPr lvl="1"/>
            <a:r>
              <a:rPr lang="en-US" dirty="0"/>
              <a:t>Aka Scale-specific or </a:t>
            </a:r>
            <a:r>
              <a:rPr lang="en-US" dirty="0" err="1"/>
              <a:t>multiresolution</a:t>
            </a:r>
            <a:r>
              <a:rPr lang="en-US" dirty="0"/>
              <a:t> generalization, a raster-vector approach</a:t>
            </a:r>
          </a:p>
          <a:p>
            <a:pPr lvl="1"/>
            <a:r>
              <a:rPr lang="en-US" dirty="0"/>
              <a:t>All points within a SVS (a pixel) collapse into one (the centroid)</a:t>
            </a:r>
          </a:p>
          <a:p>
            <a:pPr lvl="2"/>
            <a:r>
              <a:rPr lang="en-US" dirty="0"/>
              <a:t>Many benefits (see </a:t>
            </a:r>
            <a:r>
              <a:rPr lang="en-US" dirty="0" err="1"/>
              <a:t>Weibel’s</a:t>
            </a:r>
            <a:r>
              <a:rPr lang="en-US" dirty="0"/>
              <a:t> criteria)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52055" y="6135785"/>
            <a:ext cx="573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C000"/>
                </a:solidFill>
              </a:rPr>
              <a:t>“Algorithms for objective generalization of line features based on the natural principle”, Z. Li and S. </a:t>
            </a:r>
            <a:r>
              <a:rPr lang="en-US" sz="1400" dirty="0" err="1">
                <a:solidFill>
                  <a:srgbClr val="FFC000"/>
                </a:solidFill>
              </a:rPr>
              <a:t>Openshaw</a:t>
            </a:r>
            <a:r>
              <a:rPr lang="en-US" sz="1400" dirty="0">
                <a:solidFill>
                  <a:srgbClr val="FFC000"/>
                </a:solidFill>
              </a:rPr>
              <a:t>, IJGIS, 1992</a:t>
            </a:r>
          </a:p>
        </p:txBody>
      </p:sp>
    </p:spTree>
    <p:extLst>
      <p:ext uri="{BB962C8B-B14F-4D97-AF65-F5344CB8AC3E}">
        <p14:creationId xmlns:p14="http://schemas.microsoft.com/office/powerpoint/2010/main" val="2527736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DP for Trajectories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81200"/>
            <a:ext cx="7807326" cy="4144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 (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, …, </a:t>
            </a:r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dirty="0"/>
              <a:t>) be the </a:t>
            </a:r>
            <a:r>
              <a:rPr lang="en-US" dirty="0" err="1"/>
              <a:t>subcurve</a:t>
            </a:r>
            <a:r>
              <a:rPr lang="en-US" dirty="0"/>
              <a:t> to simplify, the perpendicular distance from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dirty="0"/>
              <a:t>, </a:t>
            </a:r>
            <a:r>
              <a:rPr lang="en-US" i="1" dirty="0" err="1"/>
              <a:t>i</a:t>
            </a:r>
            <a:r>
              <a:rPr lang="en-US" dirty="0"/>
              <a:t> &lt; </a:t>
            </a:r>
            <a:r>
              <a:rPr lang="en-US" i="1" dirty="0"/>
              <a:t>k</a:t>
            </a:r>
            <a:r>
              <a:rPr lang="en-US" dirty="0"/>
              <a:t> &lt; </a:t>
            </a:r>
            <a:r>
              <a:rPr lang="en-US" i="1" dirty="0"/>
              <a:t>j</a:t>
            </a:r>
            <a:r>
              <a:rPr lang="en-US" dirty="0"/>
              <a:t>, to line (</a:t>
            </a:r>
            <a:r>
              <a:rPr lang="en-US" i="1" dirty="0" err="1"/>
              <a:t>p</a:t>
            </a:r>
            <a:r>
              <a:rPr lang="en-US" i="1" baseline="-25000" dirty="0" err="1"/>
              <a:t>i</a:t>
            </a:r>
            <a:r>
              <a:rPr lang="en-US" baseline="-25000" dirty="0" err="1"/>
              <a:t>,</a:t>
            </a:r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dirty="0"/>
              <a:t>) is replaced by the </a:t>
            </a:r>
            <a:r>
              <a:rPr lang="en-US" dirty="0">
                <a:solidFill>
                  <a:srgbClr val="0000FF"/>
                </a:solidFill>
              </a:rPr>
              <a:t>Synchronous Euclidean Distance </a:t>
            </a:r>
            <a:r>
              <a:rPr lang="en-US" dirty="0"/>
              <a:t>between (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dirty="0"/>
              <a:t>, </a:t>
            </a:r>
            <a:r>
              <a:rPr lang="en-US" i="1" dirty="0" err="1"/>
              <a:t>p</a:t>
            </a:r>
            <a:r>
              <a:rPr lang="en-US" i="1" baseline="30000" dirty="0" err="1"/>
              <a:t>’</a:t>
            </a:r>
            <a:r>
              <a:rPr lang="en-US" i="1" baseline="-25000" dirty="0" err="1"/>
              <a:t>k</a:t>
            </a:r>
            <a:r>
              <a:rPr lang="en-US" dirty="0"/>
              <a:t>):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O(n log n)</a:t>
            </a:r>
          </a:p>
          <a:p>
            <a:pPr lvl="1"/>
            <a:r>
              <a:rPr lang="en-US" dirty="0"/>
              <a:t>Can use spatiotemporal error measures: Threshold-guided distance (SSDBM 2006), spatial join distance (VLDBJ 2006) and </a:t>
            </a:r>
            <a:r>
              <a:rPr lang="en-US" dirty="0" err="1"/>
              <a:t>Fréchet</a:t>
            </a:r>
            <a:r>
              <a:rPr lang="en-US" dirty="0"/>
              <a:t> distance (Int’l J Comp. Geometry and App.1995) – note: yet to study these</a:t>
            </a:r>
          </a:p>
          <a:p>
            <a:pPr lvl="1"/>
            <a:r>
              <a:rPr lang="en-US" dirty="0"/>
              <a:t>Used in our VLDB 2008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52055" y="6135785"/>
            <a:ext cx="560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“A new perspective on trajectory compression techniques”, N. </a:t>
            </a:r>
            <a:r>
              <a:rPr lang="en-US" sz="1400" dirty="0" err="1">
                <a:solidFill>
                  <a:srgbClr val="FF9900"/>
                </a:solidFill>
              </a:rPr>
              <a:t>Meratnia</a:t>
            </a:r>
            <a:r>
              <a:rPr lang="en-US" sz="1400" dirty="0">
                <a:solidFill>
                  <a:srgbClr val="FF9900"/>
                </a:solidFill>
              </a:rPr>
              <a:t> and R. A. de By, EDBT 2004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310479"/>
              </p:ext>
            </p:extLst>
          </p:nvPr>
        </p:nvGraphicFramePr>
        <p:xfrm>
          <a:off x="2297747" y="2902023"/>
          <a:ext cx="33909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Equation" r:id="rId3" imgW="2273300" imgH="1206500" progId="Equation.3">
                  <p:embed/>
                </p:oleObj>
              </mc:Choice>
              <mc:Fallback>
                <p:oleObj name="Equation" r:id="rId3" imgW="2273300" imgH="12065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7747" y="2902023"/>
                        <a:ext cx="3390900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264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Network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map-matching and trajectory compression at same time </a:t>
            </a:r>
            <a:r>
              <a:rPr lang="zh-CN" altLang="en-US" dirty="0"/>
              <a:t>（</a:t>
            </a:r>
            <a:r>
              <a:rPr lang="en-AU" altLang="zh-CN" dirty="0"/>
              <a:t>by different orders)</a:t>
            </a:r>
            <a:endParaRPr lang="en-US" dirty="0"/>
          </a:p>
          <a:p>
            <a:pPr lvl="1"/>
            <a:r>
              <a:rPr lang="en-US" dirty="0"/>
              <a:t>Map-matching by </a:t>
            </a:r>
            <a:r>
              <a:rPr lang="en-US" dirty="0" err="1"/>
              <a:t>Brakatsoulas</a:t>
            </a:r>
            <a:r>
              <a:rPr lang="en-US" dirty="0"/>
              <a:t>, </a:t>
            </a:r>
            <a:r>
              <a:rPr lang="en-US" dirty="0" err="1"/>
              <a:t>Pfoser</a:t>
            </a:r>
            <a:r>
              <a:rPr lang="en-US" dirty="0"/>
              <a:t>, Salas and </a:t>
            </a:r>
            <a:r>
              <a:rPr lang="en-US" dirty="0" err="1"/>
              <a:t>Wenk</a:t>
            </a:r>
            <a:r>
              <a:rPr lang="en-US" dirty="0"/>
              <a:t> (VLDB 2005)</a:t>
            </a:r>
          </a:p>
          <a:p>
            <a:pPr lvl="1"/>
            <a:r>
              <a:rPr lang="en-US" dirty="0"/>
              <a:t>Trade-off between compression ratio and similarity</a:t>
            </a:r>
          </a:p>
          <a:p>
            <a:r>
              <a:rPr lang="en-US" dirty="0"/>
              <a:t>New idea: using shortest path for compression</a:t>
            </a:r>
          </a:p>
          <a:p>
            <a:pPr lvl="1"/>
            <a:r>
              <a:rPr lang="en-US" dirty="0"/>
              <a:t>Between which pair of points?</a:t>
            </a:r>
          </a:p>
          <a:p>
            <a:pPr lvl="1"/>
            <a:r>
              <a:rPr lang="en-US" dirty="0"/>
              <a:t>Key technique: minimum description length (MDL)</a:t>
            </a:r>
          </a:p>
          <a:p>
            <a:pPr lvl="2"/>
            <a:r>
              <a:rPr lang="en-US" dirty="0"/>
              <a:t>L(H) + L(D|H) (for compression and differences caused)</a:t>
            </a:r>
          </a:p>
          <a:p>
            <a:pPr lvl="2"/>
            <a:r>
              <a:rPr lang="en-US" dirty="0"/>
              <a:t>Need to consider all-pair combination to optimize</a:t>
            </a:r>
          </a:p>
          <a:p>
            <a:pPr lvl="2"/>
            <a:r>
              <a:rPr lang="en-US" dirty="0"/>
              <a:t>Using a greedy approach, with pre-computed requires all-pair 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52055" y="6135785"/>
            <a:ext cx="560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9900"/>
                </a:solidFill>
              </a:rPr>
              <a:t>“Trajectory compression under network constraints”, G. </a:t>
            </a:r>
            <a:r>
              <a:rPr lang="en-US" sz="1400" dirty="0" err="1">
                <a:solidFill>
                  <a:srgbClr val="FF9900"/>
                </a:solidFill>
              </a:rPr>
              <a:t>Kellaris</a:t>
            </a:r>
            <a:r>
              <a:rPr lang="en-US" sz="1400" dirty="0">
                <a:solidFill>
                  <a:srgbClr val="FF9900"/>
                </a:solidFill>
              </a:rPr>
              <a:t>, N. </a:t>
            </a:r>
            <a:r>
              <a:rPr lang="en-US" sz="1400" dirty="0" err="1">
                <a:solidFill>
                  <a:srgbClr val="FF9900"/>
                </a:solidFill>
              </a:rPr>
              <a:t>Pelekis</a:t>
            </a:r>
            <a:r>
              <a:rPr lang="en-US" sz="1400" dirty="0">
                <a:solidFill>
                  <a:srgbClr val="FF9900"/>
                </a:solidFill>
              </a:rPr>
              <a:t> and Y. </a:t>
            </a:r>
            <a:r>
              <a:rPr lang="en-US" sz="1400" dirty="0" err="1">
                <a:solidFill>
                  <a:srgbClr val="FF9900"/>
                </a:solidFill>
              </a:rPr>
              <a:t>Theodoridis</a:t>
            </a:r>
            <a:r>
              <a:rPr lang="en-US" sz="1400" dirty="0">
                <a:solidFill>
                  <a:srgbClr val="FF9900"/>
                </a:solidFill>
              </a:rPr>
              <a:t>, SSTD 2009</a:t>
            </a:r>
          </a:p>
        </p:txBody>
      </p:sp>
    </p:spTree>
    <p:extLst>
      <p:ext uri="{BB962C8B-B14F-4D97-AF65-F5344CB8AC3E}">
        <p14:creationId xmlns:p14="http://schemas.microsoft.com/office/powerpoint/2010/main" val="174556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94"/>
    </mc:Choice>
    <mc:Fallback xmlns="">
      <p:transition spd="slow" advTm="24494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those semantically more important points</a:t>
            </a:r>
          </a:p>
          <a:p>
            <a:pPr lvl="1"/>
            <a:r>
              <a:rPr lang="en-US" dirty="0"/>
              <a:t>Curve apexes? Road intersections? Transit points?</a:t>
            </a:r>
          </a:p>
          <a:p>
            <a:r>
              <a:rPr lang="en-US" dirty="0"/>
              <a:t>Compress a trajectory into a sequence of </a:t>
            </a:r>
            <a:r>
              <a:rPr lang="en-US" i="1" dirty="0"/>
              <a:t>events</a:t>
            </a:r>
          </a:p>
          <a:p>
            <a:pPr lvl="1"/>
            <a:r>
              <a:rPr lang="en-US" dirty="0"/>
              <a:t>Events: street intersections, public transport stops</a:t>
            </a:r>
          </a:p>
          <a:p>
            <a:pPr lvl="1"/>
            <a:r>
              <a:rPr lang="en-US" dirty="0"/>
              <a:t>Movement by direction (e.g., straight, left) or by event labels</a:t>
            </a:r>
          </a:p>
          <a:p>
            <a:pPr lvl="1"/>
            <a:r>
              <a:rPr lang="en-US" dirty="0"/>
              <a:t>Compression by combining consecutive homogeneous events</a:t>
            </a:r>
          </a:p>
          <a:p>
            <a:r>
              <a:rPr lang="en-US" dirty="0"/>
              <a:t>Decompress to paths only with important events with estimated timestamps based on linear behavior of movement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52055" y="6135785"/>
            <a:ext cx="560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9900"/>
                </a:solidFill>
              </a:rPr>
              <a:t>“Semantic trajectory compression”, F. </a:t>
            </a:r>
            <a:r>
              <a:rPr lang="en-US" sz="1400" dirty="0" err="1">
                <a:solidFill>
                  <a:srgbClr val="FF9900"/>
                </a:solidFill>
              </a:rPr>
              <a:t>Schmid</a:t>
            </a:r>
            <a:r>
              <a:rPr lang="en-US" sz="1400" dirty="0">
                <a:solidFill>
                  <a:srgbClr val="FF9900"/>
                </a:solidFill>
              </a:rPr>
              <a:t>, K.-F. Richter and P. </a:t>
            </a:r>
            <a:r>
              <a:rPr lang="en-US" sz="1400" dirty="0" err="1">
                <a:solidFill>
                  <a:srgbClr val="FF9900"/>
                </a:solidFill>
              </a:rPr>
              <a:t>Laube</a:t>
            </a:r>
            <a:r>
              <a:rPr lang="en-US" sz="1400" dirty="0">
                <a:solidFill>
                  <a:srgbClr val="FF9900"/>
                </a:solidFill>
              </a:rPr>
              <a:t>, SSTD 2009</a:t>
            </a:r>
          </a:p>
        </p:txBody>
      </p:sp>
    </p:spTree>
    <p:extLst>
      <p:ext uri="{BB962C8B-B14F-4D97-AF65-F5344CB8AC3E}">
        <p14:creationId xmlns:p14="http://schemas.microsoft.com/office/powerpoint/2010/main" val="863035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Trajectories to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trajectories to activities by considering the nearest neighbor constraint and time duration constraint</a:t>
            </a:r>
          </a:p>
          <a:p>
            <a:r>
              <a:rPr lang="en-US" dirty="0"/>
              <a:t>The focus is on efficient join processing</a:t>
            </a:r>
          </a:p>
          <a:p>
            <a:pPr lvl="1"/>
            <a:r>
              <a:rPr lang="en-US" dirty="0"/>
              <a:t>A set of trajectories</a:t>
            </a:r>
          </a:p>
          <a:p>
            <a:pPr lvl="1"/>
            <a:r>
              <a:rPr lang="en-US" dirty="0"/>
              <a:t>A set of POIs associated with activities and min/max durations</a:t>
            </a:r>
          </a:p>
          <a:p>
            <a:pPr lvl="1"/>
            <a:r>
              <a:rPr lang="en-US" dirty="0"/>
              <a:t>A part of a trajectory can be linked to an activity (or multiple activities) if the corresponding POI is the nearest of that part of trajectory and the duration meets the min/max time constraint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52055" y="6135785"/>
            <a:ext cx="560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9900"/>
                </a:solidFill>
              </a:rPr>
              <a:t>“From trajectories to activities: a spatiotemporal join approach”, K. </a:t>
            </a:r>
            <a:r>
              <a:rPr lang="en-US" sz="1400" dirty="0" err="1">
                <a:solidFill>
                  <a:srgbClr val="FF9900"/>
                </a:solidFill>
              </a:rPr>
              <a:t>Xie</a:t>
            </a:r>
            <a:r>
              <a:rPr lang="en-US" sz="1400" dirty="0">
                <a:solidFill>
                  <a:srgbClr val="FF9900"/>
                </a:solidFill>
              </a:rPr>
              <a:t> and X. Zhou, ACM GIS-LBSN 2009</a:t>
            </a:r>
          </a:p>
        </p:txBody>
      </p:sp>
    </p:spTree>
    <p:extLst>
      <p:ext uri="{BB962C8B-B14F-4D97-AF65-F5344CB8AC3E}">
        <p14:creationId xmlns:p14="http://schemas.microsoft.com/office/powerpoint/2010/main" val="413154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Rewriting: The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case study</a:t>
            </a:r>
          </a:p>
          <a:p>
            <a:pPr lvl="1"/>
            <a:r>
              <a:rPr lang="en-US" dirty="0"/>
              <a:t>Using 4 popular similarity measures, average normalized distance values over 1000 dense trajectories rewritten to different sampling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381894"/>
              </p:ext>
            </p:extLst>
          </p:nvPr>
        </p:nvGraphicFramePr>
        <p:xfrm>
          <a:off x="928772" y="3454899"/>
          <a:ext cx="71260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</a:t>
                      </a:r>
                      <a:endParaRPr lang="en-US" altLang="zh-CN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DTW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0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Trajectory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Any data that record the locations of a moving object over time in a geographical space</a:t>
                </a:r>
              </a:p>
              <a:p>
                <a:r>
                  <a:rPr lang="en-US" dirty="0"/>
                  <a:t>Simple form: </a:t>
                </a:r>
                <a:r>
                  <a:rPr lang="en-US" sz="1800" dirty="0">
                    <a:latin typeface="Courier"/>
                    <a:cs typeface="Courier"/>
                  </a:rPr>
                  <a:t>&lt;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"/>
                      </a:rPr>
                      <m:t>𝑖𝑑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"/>
                      </a:rPr>
                      <m:t>, 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"/>
                      </a:rPr>
                      <m:t>𝑝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,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𝑡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), 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𝑝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,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𝑡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) … 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  <m:t>𝑝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  <m:t>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Courier"/>
                      </a:rPr>
                      <m:t>,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  <m:t>𝑡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  <m:t>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Courier"/>
                      </a:rPr>
                      <m:t>)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&gt;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dirty="0"/>
                  <a:t>     Ordered by time: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"/>
                      </a:rPr>
                      <m:t>𝑡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 &lt; 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𝑡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 &lt; … &lt; 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ourier"/>
                      </a:rPr>
                      <m:t>𝑡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  <a:cs typeface="Courier"/>
                      </a:rPr>
                      <m:t>𝑛</m:t>
                    </m:r>
                  </m:oMath>
                </a14:m>
                <a:endParaRPr lang="en-US" sz="1800" dirty="0"/>
              </a:p>
              <a:p>
                <a:r>
                  <a:rPr lang="en-US" dirty="0"/>
                  <a:t>General form:</a:t>
                </a:r>
              </a:p>
              <a:p>
                <a:pPr marL="0" indent="0">
                  <a:buNone/>
                </a:pPr>
                <a:r>
                  <a:rPr lang="en-US" dirty="0"/>
                  <a:t>        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"/>
                      </a:rPr>
                      <m:t>&lt;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ourier"/>
                      </a:rPr>
                      <m:t>𝑜𝑏𝑗𝐼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cs typeface="Courier"/>
                      </a:rPr>
                      <m:t>𝐷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ourier"/>
                      </a:rPr>
                      <m:t>𝑡𝑟𝑎𝑗𝐼𝐷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, </m:t>
                    </m:r>
                    <m:r>
                      <a:rPr lang="en-US" sz="1800" i="1" dirty="0" err="1">
                        <a:latin typeface="Cambria Math" panose="02040503050406030204" pitchFamily="18" charset="0"/>
                        <a:cs typeface="Courier"/>
                      </a:rPr>
                      <m:t>𝑡𝑟𝑎𝑗𝑃𝑟𝑜𝑝𝑒𝑟𝑡𝑖𝑒𝑠</m:t>
                    </m:r>
                  </m:oMath>
                </a14:m>
                <a:r>
                  <a:rPr lang="en-US" sz="1800" dirty="0">
                    <a:latin typeface="Courier"/>
                    <a:cs typeface="Courier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ourier"/>
                    <a:cs typeface="Courier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"/>
                      </a:rPr>
                      <m:t>𝑝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,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𝑡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,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1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),(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𝑝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,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𝑡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,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𝑎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"/>
                      </a:rPr>
                      <m:t>2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) … 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  <m:t>𝑝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  <m:t>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Courier"/>
                      </a:rPr>
                      <m:t>,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  <m:t>𝑡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  <m:t>𝑛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cs typeface="Courier"/>
                      </a:rPr>
                      <m:t>,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  <m:t>𝑎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cs typeface="Courier"/>
                          </a:rPr>
                          <m:t>𝑛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  <a:cs typeface="Courier"/>
                      </a:rPr>
                      <m:t>)&gt;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 r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05800" y="242888"/>
            <a:ext cx="554038" cy="365125"/>
          </a:xfrm>
        </p:spPr>
        <p:txBody>
          <a:bodyPr/>
          <a:lstStyle/>
          <a:p>
            <a:fld id="{4B0AF75F-82F5-4DCF-8D5B-5A1EFDF83FCE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81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10"/>
    </mc:Choice>
    <mc:Fallback xmlns="">
      <p:transition spd="slow" advTm="10771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System Based Rewriting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heterogeneous trajectories </a:t>
            </a:r>
            <a:r>
              <a:rPr lang="en-US" i="1" dirty="0"/>
              <a:t>compatible </a:t>
            </a:r>
            <a:r>
              <a:rPr lang="en-US" dirty="0"/>
              <a:t>by rewriting</a:t>
            </a:r>
          </a:p>
          <a:p>
            <a:r>
              <a:rPr lang="en-US" dirty="0"/>
              <a:t>Four reference systems</a:t>
            </a:r>
          </a:p>
          <a:p>
            <a:pPr lvl="1"/>
            <a:r>
              <a:rPr lang="en-US" dirty="0"/>
              <a:t>Grid-based</a:t>
            </a:r>
          </a:p>
          <a:p>
            <a:pPr lvl="1"/>
            <a:r>
              <a:rPr lang="en-US" dirty="0"/>
              <a:t>Data-based</a:t>
            </a:r>
          </a:p>
          <a:p>
            <a:pPr lvl="1"/>
            <a:r>
              <a:rPr lang="en-US" dirty="0"/>
              <a:t>POI-based</a:t>
            </a:r>
          </a:p>
          <a:p>
            <a:pPr lvl="1"/>
            <a:r>
              <a:rPr lang="en-US" dirty="0"/>
              <a:t>Feature-based</a:t>
            </a:r>
          </a:p>
          <a:p>
            <a:r>
              <a:rPr lang="en-US" dirty="0"/>
              <a:t>Two rewriting operations</a:t>
            </a:r>
          </a:p>
          <a:p>
            <a:pPr lvl="1"/>
            <a:r>
              <a:rPr lang="en-US" dirty="0"/>
              <a:t>Alignment and compliment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96762" y="6135785"/>
            <a:ext cx="619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FF9900"/>
                </a:solidFill>
              </a:rPr>
              <a:t>“Calibrating trajectory data for similarity-based analysis”, H. Su, K. </a:t>
            </a:r>
            <a:r>
              <a:rPr lang="en-US" sz="1400" i="1" dirty="0" err="1">
                <a:solidFill>
                  <a:srgbClr val="FF9900"/>
                </a:solidFill>
              </a:rPr>
              <a:t>Zheng</a:t>
            </a:r>
            <a:r>
              <a:rPr lang="en-US" sz="1400" i="1" dirty="0">
                <a:solidFill>
                  <a:srgbClr val="FF9900"/>
                </a:solidFill>
              </a:rPr>
              <a:t>, H. Wang and X. Zhou, SIGMOD 2013</a:t>
            </a:r>
          </a:p>
        </p:txBody>
      </p:sp>
    </p:spTree>
    <p:extLst>
      <p:ext uri="{BB962C8B-B14F-4D97-AF65-F5344CB8AC3E}">
        <p14:creationId xmlns:p14="http://schemas.microsoft.com/office/powerpoint/2010/main" val="1788413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Trajectory clustering (SIGMOD 2007)</a:t>
            </a:r>
          </a:p>
          <a:p>
            <a:pPr lvl="1"/>
            <a:r>
              <a:rPr lang="en-US" altLang="zh-CN" dirty="0"/>
              <a:t>Partition-and-group, and partition based on MDL</a:t>
            </a:r>
          </a:p>
          <a:p>
            <a:r>
              <a:rPr lang="en-US" altLang="zh-CN" dirty="0"/>
              <a:t>T</a:t>
            </a:r>
            <a:r>
              <a:rPr lang="en-US" dirty="0"/>
              <a:t>rajectory pattern mining (ICDE 2008)</a:t>
            </a:r>
          </a:p>
          <a:p>
            <a:pPr lvl="1"/>
            <a:r>
              <a:rPr lang="en-US" dirty="0"/>
              <a:t>Long trajectories are divided based a duration T, and then they are aligned and points are density-based clustered</a:t>
            </a:r>
          </a:p>
          <a:p>
            <a:r>
              <a:rPr lang="en-US" dirty="0"/>
              <a:t>Finding convoys (VLDB 2008)</a:t>
            </a:r>
          </a:p>
          <a:p>
            <a:pPr lvl="1"/>
            <a:r>
              <a:rPr lang="en-US" dirty="0"/>
              <a:t>A group of objects travelling together for long enough</a:t>
            </a:r>
          </a:p>
          <a:p>
            <a:pPr lvl="1"/>
            <a:r>
              <a:rPr lang="en-US" dirty="0"/>
              <a:t>Used line simplification algorithms for efficiency</a:t>
            </a:r>
          </a:p>
          <a:p>
            <a:pPr lvl="1"/>
            <a:r>
              <a:rPr lang="en-US" dirty="0"/>
              <a:t>Finding “swarms” (VLDB 2010)</a:t>
            </a:r>
          </a:p>
          <a:p>
            <a:pPr lvl="2"/>
            <a:r>
              <a:rPr lang="en-US" dirty="0"/>
              <a:t>Allow temporary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33"/>
    </mc:Choice>
    <mc:Fallback xmlns="">
      <p:transition spd="slow" advTm="59633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Mining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05CEEA2A-2E21-3945-92C6-CB1CFF998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75" y="2438402"/>
            <a:ext cx="8136348" cy="34466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5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25"/>
    </mc:Choice>
    <mc:Fallback xmlns="">
      <p:transition spd="slow" advTm="113925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Spatiotemporal data is common</a:t>
            </a:r>
          </a:p>
          <a:p>
            <a:r>
              <a:rPr lang="en-US" dirty="0"/>
              <a:t>Spatiotemporal data indexing and query processing are different from spatial ones</a:t>
            </a:r>
          </a:p>
          <a:p>
            <a:r>
              <a:rPr lang="en-US" dirty="0"/>
              <a:t>Trajectory data is of particular importance with a wide range of applications</a:t>
            </a:r>
          </a:p>
          <a:p>
            <a:r>
              <a:rPr lang="en-US" dirty="0"/>
              <a:t>Raw trajectory data cannot be compared directly</a:t>
            </a:r>
          </a:p>
          <a:p>
            <a:r>
              <a:rPr lang="en-US" dirty="0"/>
              <a:t>Trajectory analytics is a new research direction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54"/>
    </mc:Choice>
    <mc:Fallback xmlns="">
      <p:transition spd="slow" advTm="5565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Dimensions of Trajectory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Basic Dimensions</a:t>
                </a:r>
              </a:p>
              <a:p>
                <a:pPr lvl="1"/>
                <a:r>
                  <a:rPr lang="en-US" dirty="0"/>
                  <a:t>Spatial dimension: Locations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ourier"/>
                      </a:rPr>
                      <m:t>𝑝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Courier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  <a:cs typeface="Courier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cs typeface="Courier"/>
                      </a:rPr>
                      <m:t>𝑝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Courier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  <a:cs typeface="Courier"/>
                      </a:rPr>
                      <m:t> … </m:t>
                    </m:r>
                    <m:r>
                      <a:rPr lang="en-US" i="1" dirty="0" err="1">
                        <a:latin typeface="Cambria Math" panose="02040503050406030204" pitchFamily="18" charset="0"/>
                        <a:cs typeface="Courier"/>
                      </a:rPr>
                      <m:t>𝑝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  <a:cs typeface="Courier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Temporal dimension: Time-stamps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ourier"/>
                      </a:rPr>
                      <m:t>𝑡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Courier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  <a:cs typeface="Courier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cs typeface="Courier"/>
                      </a:rPr>
                      <m:t>𝑡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Courier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  <a:cs typeface="Courier"/>
                      </a:rPr>
                      <m:t> … </m:t>
                    </m:r>
                    <m:r>
                      <a:rPr lang="en-US" i="1" dirty="0" err="1">
                        <a:latin typeface="Cambria Math" panose="02040503050406030204" pitchFamily="18" charset="0"/>
                        <a:cs typeface="Courier"/>
                      </a:rPr>
                      <m:t>𝑡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  <a:cs typeface="Courier"/>
                      </a:rPr>
                      <m:t>𝑛</m:t>
                    </m:r>
                  </m:oMath>
                </a14:m>
                <a:endParaRPr lang="en-US" baseline="-25000" dirty="0">
                  <a:latin typeface="Courier"/>
                  <a:cs typeface="Courier"/>
                </a:endParaRPr>
              </a:p>
              <a:p>
                <a:pPr lvl="1"/>
                <a:r>
                  <a:rPr lang="en-US" dirty="0"/>
                  <a:t>Attribute dimension: Other data of interest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ourier"/>
                      </a:rPr>
                      <m:t>𝑎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Courier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  <a:cs typeface="Courier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cs typeface="Courier"/>
                      </a:rPr>
                      <m:t>𝑎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Courier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  <a:cs typeface="Courier"/>
                      </a:rPr>
                      <m:t> …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ourier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ourier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ourier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Other Dimensions</a:t>
                </a:r>
              </a:p>
              <a:p>
                <a:pPr lvl="1"/>
                <a:r>
                  <a:rPr lang="en-US" dirty="0"/>
                  <a:t>Entity Dimension: What type of objects?</a:t>
                </a:r>
              </a:p>
              <a:p>
                <a:pPr lvl="1"/>
                <a:r>
                  <a:rPr lang="en-US" dirty="0"/>
                  <a:t>Environment Dimension</a:t>
                </a:r>
              </a:p>
              <a:p>
                <a:pPr lvl="2"/>
                <a:r>
                  <a:rPr lang="en-US" dirty="0"/>
                  <a:t>Road Networks, Floor Plans, Water Systems, Sensor Networks</a:t>
                </a:r>
              </a:p>
              <a:p>
                <a:pPr lvl="1"/>
                <a:r>
                  <a:rPr lang="en-US" dirty="0"/>
                  <a:t>Semantic Dimension: what activities at a location or time?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05800" y="242888"/>
            <a:ext cx="554038" cy="365125"/>
          </a:xfrm>
        </p:spPr>
        <p:txBody>
          <a:bodyPr/>
          <a:lstStyle/>
          <a:p>
            <a:fld id="{4B0AF75F-82F5-4DCF-8D5B-5A1EFDF83FCE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246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557"/>
    </mc:Choice>
    <mc:Fallback xmlns="">
      <p:transition spd="slow" advTm="1845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Trajectory Data?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back-of-the-envelope calculation:</a:t>
                </a:r>
              </a:p>
              <a:p>
                <a:pPr lvl="1"/>
                <a:r>
                  <a:rPr lang="en-US" dirty="0"/>
                  <a:t>A simple point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24 bytes</a:t>
                </a:r>
              </a:p>
              <a:p>
                <a:pPr lvl="1"/>
                <a:r>
                  <a:rPr lang="en-US" dirty="0"/>
                  <a:t>A car can generate 85KB a day (10 hours a day, 10 seconds interval)</a:t>
                </a:r>
              </a:p>
              <a:p>
                <a:pPr lvl="1"/>
                <a:r>
                  <a:rPr lang="en-US" dirty="0"/>
                  <a:t>Beijing has 60,000 taxis, that is 5GB a day, or 1.72 TB a year</a:t>
                </a:r>
              </a:p>
              <a:p>
                <a:r>
                  <a:rPr lang="en-US" dirty="0"/>
                  <a:t>Actual trajectory data could be much larger</a:t>
                </a:r>
              </a:p>
              <a:p>
                <a:pPr lvl="1"/>
                <a:r>
                  <a:rPr lang="en-US" dirty="0"/>
                  <a:t>A multiplier of X: There are much more information than just a point data: taxi ID, trip ID, job status, direction, velocity, acceleration, fuel consumption, other sensor data (OBD/M2M data)</a:t>
                </a:r>
              </a:p>
              <a:p>
                <a:pPr lvl="1"/>
                <a:r>
                  <a:rPr lang="en-US" dirty="0"/>
                  <a:t>Even larger once processed: original data, plus map-matched data, other derived data, other forms of representation (e.g., </a:t>
                </a:r>
                <a:r>
                  <a:rPr lang="en-US" dirty="0" err="1"/>
                  <a:t>OpenLR</a:t>
                </a:r>
                <a:r>
                  <a:rPr lang="en-US" dirty="0"/>
                  <a:t> - http://</a:t>
                </a:r>
                <a:r>
                  <a:rPr lang="en-US" dirty="0" err="1"/>
                  <a:t>www.openlr.org</a:t>
                </a:r>
                <a:r>
                  <a:rPr lang="en-US" dirty="0"/>
                  <a:t>/)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36" t="-1023" r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05800" y="242888"/>
            <a:ext cx="554038" cy="365125"/>
          </a:xfrm>
        </p:spPr>
        <p:txBody>
          <a:bodyPr/>
          <a:lstStyle/>
          <a:p>
            <a:fld id="{4B0AF75F-82F5-4DCF-8D5B-5A1EFDF83FCE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39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45"/>
    </mc:Choice>
    <mc:Fallback xmlns="">
      <p:transition spd="slow" advTm="18774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Trajectory Data in a Company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car navigation service provider</a:t>
            </a:r>
          </a:p>
          <a:p>
            <a:r>
              <a:rPr lang="en-US" dirty="0"/>
              <a:t>Total trajectory data: 32 TB in size, 10.9 billion matched trajectories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Every day, ~40M new trajectories, ~4 billion points</a:t>
            </a:r>
          </a:p>
          <a:p>
            <a:r>
              <a:rPr lang="en-US" dirty="0"/>
              <a:t>Many types of related data: maps, accident reports, roadside data, surveillance video, weather, events, social media…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05800" y="242888"/>
            <a:ext cx="554038" cy="365125"/>
          </a:xfrm>
        </p:spPr>
        <p:txBody>
          <a:bodyPr/>
          <a:lstStyle/>
          <a:p>
            <a:fld id="{4B0AF75F-82F5-4DCF-8D5B-5A1EFDF83FCE}" type="slidenum">
              <a:rPr lang="en-AU" smtClean="0"/>
              <a:pPr/>
              <a:t>9</a:t>
            </a:fld>
            <a:endParaRPr lang="en-AU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74948"/>
              </p:ext>
            </p:extLst>
          </p:nvPr>
        </p:nvGraphicFramePr>
        <p:xfrm>
          <a:off x="610268" y="2795153"/>
          <a:ext cx="7444520" cy="1373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Current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Daily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Company X (in-car navigation provider)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17.6TB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15M</a:t>
                      </a:r>
                      <a:r>
                        <a:rPr lang="en-US" sz="1700" baseline="0" dirty="0"/>
                        <a:t> trajectories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Company Y (map app provider)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14.5TB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5M</a:t>
                      </a:r>
                      <a:r>
                        <a:rPr lang="en-US" sz="1700" baseline="0" dirty="0"/>
                        <a:t> trajectories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Company Z (social network)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0.68TB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dirty="0"/>
                        <a:t>18M</a:t>
                      </a:r>
                      <a:r>
                        <a:rPr lang="en-US" sz="1700" baseline="0" dirty="0"/>
                        <a:t> trajectories</a:t>
                      </a:r>
                      <a:endParaRPr lang="en-US" sz="17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22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71"/>
    </mc:Choice>
    <mc:Fallback xmlns="">
      <p:transition spd="slow" advTm="120171"/>
    </mc:Fallback>
  </mc:AlternateContent>
</p:sld>
</file>

<file path=ppt/theme/theme1.xml><?xml version="1.0" encoding="utf-8"?>
<a:theme xmlns:a="http://schemas.openxmlformats.org/drawingml/2006/main" name="Advantage">
  <a:themeElements>
    <a:clrScheme name="Codex">
      <a:dk1>
        <a:sysClr val="windowText" lastClr="000000"/>
      </a:dk1>
      <a:lt1>
        <a:sysClr val="window" lastClr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78AC35"/>
      </a:accent3>
      <a:accent4>
        <a:srgbClr val="35ACA2"/>
      </a:accent4>
      <a:accent5>
        <a:srgbClr val="4083CF"/>
      </a:accent5>
      <a:accent6>
        <a:srgbClr val="0D335E"/>
      </a:accent6>
      <a:hlink>
        <a:srgbClr val="EF8E1C"/>
      </a:hlink>
      <a:folHlink>
        <a:srgbClr val="FEC60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32006</TotalTime>
  <Words>4182</Words>
  <Application>Microsoft Office PowerPoint</Application>
  <PresentationFormat>On-screen Show (4:3)</PresentationFormat>
  <Paragraphs>745</Paragraphs>
  <Slides>63</Slides>
  <Notes>18</Notes>
  <HiddenSlides>11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Courier</vt:lpstr>
      <vt:lpstr>Arial</vt:lpstr>
      <vt:lpstr>Cambria Math</vt:lpstr>
      <vt:lpstr>Times New Roman</vt:lpstr>
      <vt:lpstr>Wingdings</vt:lpstr>
      <vt:lpstr>Advantage</vt:lpstr>
      <vt:lpstr>Microsoft Word Picture</vt:lpstr>
      <vt:lpstr>MSDraw.1.01</vt:lpstr>
      <vt:lpstr>Equation</vt:lpstr>
      <vt:lpstr>INFS4205/7205 Advanced Techniques for High Dimensional Data Managing Spatiotemporal Data</vt:lpstr>
      <vt:lpstr>Learning Modules</vt:lpstr>
      <vt:lpstr>Learning Objectives</vt:lpstr>
      <vt:lpstr>The Temporal Dimension</vt:lpstr>
      <vt:lpstr>Spatiotemporal Data</vt:lpstr>
      <vt:lpstr>What is Trajectory Data</vt:lpstr>
      <vt:lpstr>Many Dimensions of Trajectory Data</vt:lpstr>
      <vt:lpstr>How Much Trajectory Data?</vt:lpstr>
      <vt:lpstr>Trajectory Data in a Company</vt:lpstr>
      <vt:lpstr>NavInfo DataHIVE (minedata.cn)</vt:lpstr>
      <vt:lpstr>How Much?</vt:lpstr>
      <vt:lpstr>Applications</vt:lpstr>
      <vt:lpstr>Alternative Names</vt:lpstr>
      <vt:lpstr>Spatiotemporal Data Management</vt:lpstr>
      <vt:lpstr>Spatiotemporal Queries</vt:lpstr>
      <vt:lpstr>More Spatiotemporal Queries</vt:lpstr>
      <vt:lpstr>Example: Continuous NN Query</vt:lpstr>
      <vt:lpstr>Indexing Spatiotemporal Data</vt:lpstr>
      <vt:lpstr>3D R-tree?</vt:lpstr>
      <vt:lpstr>Snapshot-Based Indexing</vt:lpstr>
      <vt:lpstr>HR-Tree</vt:lpstr>
      <vt:lpstr>HR-Tree: Sharing Branches</vt:lpstr>
      <vt:lpstr>TPR-Tree</vt:lpstr>
      <vt:lpstr>Trajectory Data</vt:lpstr>
      <vt:lpstr>Trajectory Similarity Measures</vt:lpstr>
      <vt:lpstr>Classification </vt:lpstr>
      <vt:lpstr>Lock-Step Alignment  </vt:lpstr>
      <vt:lpstr>Drawback</vt:lpstr>
      <vt:lpstr>Adaptive Alignment </vt:lpstr>
      <vt:lpstr>DTW for Trajectories</vt:lpstr>
      <vt:lpstr>DTW Dynamic Programming</vt:lpstr>
      <vt:lpstr>Count-Based Similarity</vt:lpstr>
      <vt:lpstr>LCSS</vt:lpstr>
      <vt:lpstr>LCSS</vt:lpstr>
      <vt:lpstr>EDR</vt:lpstr>
      <vt:lpstr>EDR</vt:lpstr>
      <vt:lpstr>LCSS and EDR</vt:lpstr>
      <vt:lpstr>Continuity  </vt:lpstr>
      <vt:lpstr>OWD</vt:lpstr>
      <vt:lpstr>OWD example</vt:lpstr>
      <vt:lpstr>LIP distance </vt:lpstr>
      <vt:lpstr>LIP distance</vt:lpstr>
      <vt:lpstr>Spatiotemporal Distances</vt:lpstr>
      <vt:lpstr>SED</vt:lpstr>
      <vt:lpstr>Underlying Space </vt:lpstr>
      <vt:lpstr>Trajectory Compression: The Need</vt:lpstr>
      <vt:lpstr>Simplification and Compression</vt:lpstr>
      <vt:lpstr>Data Compression</vt:lpstr>
      <vt:lpstr>PowerPoint Presentation</vt:lpstr>
      <vt:lpstr>Line Simplification</vt:lpstr>
      <vt:lpstr>Criteria of Line Simplification</vt:lpstr>
      <vt:lpstr>Lang’s Algorithms</vt:lpstr>
      <vt:lpstr>Douglas-Peucker Algorithm</vt:lpstr>
      <vt:lpstr>Li-Openshaw Algorithm</vt:lpstr>
      <vt:lpstr>Temporal DP for Trajectories</vt:lpstr>
      <vt:lpstr>With Network Constraints</vt:lpstr>
      <vt:lpstr>Semantic Compression</vt:lpstr>
      <vt:lpstr>Mapping Trajectories to Events</vt:lpstr>
      <vt:lpstr>Trajectory Rewriting: The Need</vt:lpstr>
      <vt:lpstr>Reference System Based Rewriting</vt:lpstr>
      <vt:lpstr>Trajectory Mining</vt:lpstr>
      <vt:lpstr>Trajectory Mining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INFS4205/7205  Spatial and Multimedia Databases (Section 1)</dc:title>
  <dc:creator>Xiaofang Zhou</dc:creator>
  <cp:lastModifiedBy>Pingfu Chao</cp:lastModifiedBy>
  <cp:revision>865</cp:revision>
  <cp:lastPrinted>2013-03-21T05:01:06Z</cp:lastPrinted>
  <dcterms:created xsi:type="dcterms:W3CDTF">2011-03-30T09:23:35Z</dcterms:created>
  <dcterms:modified xsi:type="dcterms:W3CDTF">2020-06-20T08:37:04Z</dcterms:modified>
</cp:coreProperties>
</file>